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3" r:id="rId2"/>
    <p:sldId id="262" r:id="rId3"/>
    <p:sldId id="264" r:id="rId4"/>
    <p:sldId id="256" r:id="rId5"/>
    <p:sldId id="258" r:id="rId6"/>
    <p:sldId id="259" r:id="rId7"/>
    <p:sldId id="265" r:id="rId8"/>
    <p:sldId id="268" r:id="rId9"/>
    <p:sldId id="267" r:id="rId10"/>
    <p:sldId id="260" r:id="rId11"/>
    <p:sldId id="266" r:id="rId12"/>
    <p:sldId id="270" r:id="rId13"/>
    <p:sldId id="261" r:id="rId14"/>
    <p:sldId id="271" r:id="rId15"/>
    <p:sldId id="257" r:id="rId16"/>
    <p:sldId id="269"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03B"/>
    <a:srgbClr val="FEC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83" d="100"/>
          <a:sy n="83" d="100"/>
        </p:scale>
        <p:origin x="2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A95C485C-882B-4B8B-A6DA-7B53AC343618}" type="datetimeFigureOut">
              <a:rPr lang="en-US" smtClean="0"/>
              <a:t>3/4/2023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E52648-014D-4FDA-92B2-AD22F946A34E}" type="slidenum">
              <a:rPr lang="en-US" smtClean="0"/>
              <a:t>‹#›</a:t>
            </a:fld>
            <a:endParaRPr lang="en-US"/>
          </a:p>
        </p:txBody>
      </p:sp>
    </p:spTree>
    <p:extLst>
      <p:ext uri="{BB962C8B-B14F-4D97-AF65-F5344CB8AC3E}">
        <p14:creationId xmlns:p14="http://schemas.microsoft.com/office/powerpoint/2010/main" val="4035468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5C485C-882B-4B8B-A6DA-7B53AC343618}" type="datetimeFigureOut">
              <a:rPr lang="en-US" smtClean="0"/>
              <a:t>3/4/2023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E52648-014D-4FDA-92B2-AD22F946A34E}" type="slidenum">
              <a:rPr lang="en-US" smtClean="0"/>
              <a:t>‹#›</a:t>
            </a:fld>
            <a:endParaRPr lang="en-US"/>
          </a:p>
        </p:txBody>
      </p:sp>
    </p:spTree>
    <p:extLst>
      <p:ext uri="{BB962C8B-B14F-4D97-AF65-F5344CB8AC3E}">
        <p14:creationId xmlns:p14="http://schemas.microsoft.com/office/powerpoint/2010/main" val="4043567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5C485C-882B-4B8B-A6DA-7B53AC343618}" type="datetimeFigureOut">
              <a:rPr lang="en-US" smtClean="0"/>
              <a:t>3/4/2023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E52648-014D-4FDA-92B2-AD22F946A34E}" type="slidenum">
              <a:rPr lang="en-US" smtClean="0"/>
              <a:t>‹#›</a:t>
            </a:fld>
            <a:endParaRPr lang="en-US"/>
          </a:p>
        </p:txBody>
      </p:sp>
    </p:spTree>
    <p:extLst>
      <p:ext uri="{BB962C8B-B14F-4D97-AF65-F5344CB8AC3E}">
        <p14:creationId xmlns:p14="http://schemas.microsoft.com/office/powerpoint/2010/main" val="491394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5C485C-882B-4B8B-A6DA-7B53AC343618}" type="datetimeFigureOut">
              <a:rPr lang="en-US" smtClean="0"/>
              <a:t>3/4/2023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E52648-014D-4FDA-92B2-AD22F946A34E}"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075228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5C485C-882B-4B8B-A6DA-7B53AC343618}" type="datetimeFigureOut">
              <a:rPr lang="en-US" smtClean="0"/>
              <a:t>3/4/2023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E52648-014D-4FDA-92B2-AD22F946A34E}" type="slidenum">
              <a:rPr lang="en-US" smtClean="0"/>
              <a:t>‹#›</a:t>
            </a:fld>
            <a:endParaRPr lang="en-US"/>
          </a:p>
        </p:txBody>
      </p:sp>
    </p:spTree>
    <p:extLst>
      <p:ext uri="{BB962C8B-B14F-4D97-AF65-F5344CB8AC3E}">
        <p14:creationId xmlns:p14="http://schemas.microsoft.com/office/powerpoint/2010/main" val="1756130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95C485C-882B-4B8B-A6DA-7B53AC343618}" type="datetimeFigureOut">
              <a:rPr lang="en-US" smtClean="0"/>
              <a:t>3/4/2023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E52648-014D-4FDA-92B2-AD22F946A34E}" type="slidenum">
              <a:rPr lang="en-US" smtClean="0"/>
              <a:t>‹#›</a:t>
            </a:fld>
            <a:endParaRPr lang="en-US"/>
          </a:p>
        </p:txBody>
      </p:sp>
    </p:spTree>
    <p:extLst>
      <p:ext uri="{BB962C8B-B14F-4D97-AF65-F5344CB8AC3E}">
        <p14:creationId xmlns:p14="http://schemas.microsoft.com/office/powerpoint/2010/main" val="4286618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95C485C-882B-4B8B-A6DA-7B53AC343618}" type="datetimeFigureOut">
              <a:rPr lang="en-US" smtClean="0"/>
              <a:t>3/4/2023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E52648-014D-4FDA-92B2-AD22F946A34E}" type="slidenum">
              <a:rPr lang="en-US" smtClean="0"/>
              <a:t>‹#›</a:t>
            </a:fld>
            <a:endParaRPr lang="en-US"/>
          </a:p>
        </p:txBody>
      </p:sp>
    </p:spTree>
    <p:extLst>
      <p:ext uri="{BB962C8B-B14F-4D97-AF65-F5344CB8AC3E}">
        <p14:creationId xmlns:p14="http://schemas.microsoft.com/office/powerpoint/2010/main" val="3951301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5C485C-882B-4B8B-A6DA-7B53AC343618}" type="datetimeFigureOut">
              <a:rPr lang="en-US" smtClean="0"/>
              <a:t>3/4/2023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E52648-014D-4FDA-92B2-AD22F946A34E}" type="slidenum">
              <a:rPr lang="en-US" smtClean="0"/>
              <a:t>‹#›</a:t>
            </a:fld>
            <a:endParaRPr lang="en-US"/>
          </a:p>
        </p:txBody>
      </p:sp>
    </p:spTree>
    <p:extLst>
      <p:ext uri="{BB962C8B-B14F-4D97-AF65-F5344CB8AC3E}">
        <p14:creationId xmlns:p14="http://schemas.microsoft.com/office/powerpoint/2010/main" val="9966236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5C485C-882B-4B8B-A6DA-7B53AC343618}" type="datetimeFigureOut">
              <a:rPr lang="en-US" smtClean="0"/>
              <a:t>3/4/2023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E52648-014D-4FDA-92B2-AD22F946A34E}" type="slidenum">
              <a:rPr lang="en-US" smtClean="0"/>
              <a:t>‹#›</a:t>
            </a:fld>
            <a:endParaRPr lang="en-US"/>
          </a:p>
        </p:txBody>
      </p:sp>
    </p:spTree>
    <p:extLst>
      <p:ext uri="{BB962C8B-B14F-4D97-AF65-F5344CB8AC3E}">
        <p14:creationId xmlns:p14="http://schemas.microsoft.com/office/powerpoint/2010/main" val="3028980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5C485C-882B-4B8B-A6DA-7B53AC343618}" type="datetimeFigureOut">
              <a:rPr lang="en-US" smtClean="0"/>
              <a:t>3/4/2023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E52648-014D-4FDA-92B2-AD22F946A34E}" type="slidenum">
              <a:rPr lang="en-US" smtClean="0"/>
              <a:t>‹#›</a:t>
            </a:fld>
            <a:endParaRPr lang="en-US"/>
          </a:p>
        </p:txBody>
      </p:sp>
    </p:spTree>
    <p:extLst>
      <p:ext uri="{BB962C8B-B14F-4D97-AF65-F5344CB8AC3E}">
        <p14:creationId xmlns:p14="http://schemas.microsoft.com/office/powerpoint/2010/main" val="1859252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5C485C-882B-4B8B-A6DA-7B53AC343618}" type="datetimeFigureOut">
              <a:rPr lang="en-US" smtClean="0"/>
              <a:t>3/4/2023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E52648-014D-4FDA-92B2-AD22F946A34E}" type="slidenum">
              <a:rPr lang="en-US" smtClean="0"/>
              <a:t>‹#›</a:t>
            </a:fld>
            <a:endParaRPr lang="en-US"/>
          </a:p>
        </p:txBody>
      </p:sp>
    </p:spTree>
    <p:extLst>
      <p:ext uri="{BB962C8B-B14F-4D97-AF65-F5344CB8AC3E}">
        <p14:creationId xmlns:p14="http://schemas.microsoft.com/office/powerpoint/2010/main" val="2014403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5C485C-882B-4B8B-A6DA-7B53AC343618}" type="datetimeFigureOut">
              <a:rPr lang="en-US" smtClean="0"/>
              <a:t>3/4/2023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E52648-014D-4FDA-92B2-AD22F946A34E}" type="slidenum">
              <a:rPr lang="en-US" smtClean="0"/>
              <a:t>‹#›</a:t>
            </a:fld>
            <a:endParaRPr lang="en-US"/>
          </a:p>
        </p:txBody>
      </p:sp>
    </p:spTree>
    <p:extLst>
      <p:ext uri="{BB962C8B-B14F-4D97-AF65-F5344CB8AC3E}">
        <p14:creationId xmlns:p14="http://schemas.microsoft.com/office/powerpoint/2010/main" val="3688459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5C485C-882B-4B8B-A6DA-7B53AC343618}" type="datetimeFigureOut">
              <a:rPr lang="en-US" smtClean="0"/>
              <a:t>3/4/2023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E52648-014D-4FDA-92B2-AD22F946A34E}" type="slidenum">
              <a:rPr lang="en-US" smtClean="0"/>
              <a:t>‹#›</a:t>
            </a:fld>
            <a:endParaRPr lang="en-US"/>
          </a:p>
        </p:txBody>
      </p:sp>
    </p:spTree>
    <p:extLst>
      <p:ext uri="{BB962C8B-B14F-4D97-AF65-F5344CB8AC3E}">
        <p14:creationId xmlns:p14="http://schemas.microsoft.com/office/powerpoint/2010/main" val="2711032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5C485C-882B-4B8B-A6DA-7B53AC343618}" type="datetimeFigureOut">
              <a:rPr lang="en-US" smtClean="0"/>
              <a:t>3/4/2023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E52648-014D-4FDA-92B2-AD22F946A34E}" type="slidenum">
              <a:rPr lang="en-US" smtClean="0"/>
              <a:t>‹#›</a:t>
            </a:fld>
            <a:endParaRPr lang="en-US"/>
          </a:p>
        </p:txBody>
      </p:sp>
    </p:spTree>
    <p:extLst>
      <p:ext uri="{BB962C8B-B14F-4D97-AF65-F5344CB8AC3E}">
        <p14:creationId xmlns:p14="http://schemas.microsoft.com/office/powerpoint/2010/main" val="2851464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5C485C-882B-4B8B-A6DA-7B53AC343618}" type="datetimeFigureOut">
              <a:rPr lang="en-US" smtClean="0"/>
              <a:t>3/4/2023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E52648-014D-4FDA-92B2-AD22F946A34E}" type="slidenum">
              <a:rPr lang="en-US" smtClean="0"/>
              <a:t>‹#›</a:t>
            </a:fld>
            <a:endParaRPr lang="en-US"/>
          </a:p>
        </p:txBody>
      </p:sp>
    </p:spTree>
    <p:extLst>
      <p:ext uri="{BB962C8B-B14F-4D97-AF65-F5344CB8AC3E}">
        <p14:creationId xmlns:p14="http://schemas.microsoft.com/office/powerpoint/2010/main" val="86305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5C485C-882B-4B8B-A6DA-7B53AC343618}" type="datetimeFigureOut">
              <a:rPr lang="en-US" smtClean="0"/>
              <a:t>3/4/2023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E52648-014D-4FDA-92B2-AD22F946A34E}" type="slidenum">
              <a:rPr lang="en-US" smtClean="0"/>
              <a:t>‹#›</a:t>
            </a:fld>
            <a:endParaRPr lang="en-US"/>
          </a:p>
        </p:txBody>
      </p:sp>
    </p:spTree>
    <p:extLst>
      <p:ext uri="{BB962C8B-B14F-4D97-AF65-F5344CB8AC3E}">
        <p14:creationId xmlns:p14="http://schemas.microsoft.com/office/powerpoint/2010/main" val="1500867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5C485C-882B-4B8B-A6DA-7B53AC343618}" type="datetimeFigureOut">
              <a:rPr lang="en-US" smtClean="0"/>
              <a:t>3/4/2023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E52648-014D-4FDA-92B2-AD22F946A34E}" type="slidenum">
              <a:rPr lang="en-US" smtClean="0"/>
              <a:t>‹#›</a:t>
            </a:fld>
            <a:endParaRPr lang="en-US"/>
          </a:p>
        </p:txBody>
      </p:sp>
    </p:spTree>
    <p:extLst>
      <p:ext uri="{BB962C8B-B14F-4D97-AF65-F5344CB8AC3E}">
        <p14:creationId xmlns:p14="http://schemas.microsoft.com/office/powerpoint/2010/main" val="3880642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A95C485C-882B-4B8B-A6DA-7B53AC343618}" type="datetimeFigureOut">
              <a:rPr lang="en-US" smtClean="0"/>
              <a:t>3/4/2023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2E52648-014D-4FDA-92B2-AD22F946A34E}" type="slidenum">
              <a:rPr lang="en-US" smtClean="0"/>
              <a:t>‹#›</a:t>
            </a:fld>
            <a:endParaRPr lang="en-US"/>
          </a:p>
        </p:txBody>
      </p:sp>
    </p:spTree>
    <p:extLst>
      <p:ext uri="{BB962C8B-B14F-4D97-AF65-F5344CB8AC3E}">
        <p14:creationId xmlns:p14="http://schemas.microsoft.com/office/powerpoint/2010/main" val="215840890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3.emf"/><Relationship Id="rId4" Type="http://schemas.openxmlformats.org/officeDocument/2006/relationships/package" Target="../embeddings/Microsoft_Excel_Worksheet.xlsx"/></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7.wdp"/><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2.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hyperlink" Target="mailto:ds@5sensiconcept.com" TargetMode="Externa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mailto:ds@5sensiconcept.com"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https://www.lanternandlarks.co.uk/blog/27-food-and-drink/6333-top-five-veggie-glamping-recipes" TargetMode="External"/><Relationship Id="rId3" Type="http://schemas.microsoft.com/office/2007/relationships/hdphoto" Target="../media/hdphoto2.wdp"/><Relationship Id="rId7" Type="http://schemas.openxmlformats.org/officeDocument/2006/relationships/hyperlink" Target="https://www.lanternandlarks.co.uk/blog/27-food-and-drink/6110-five-delicious,-healthy-campfire-meals" TargetMode="Externa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png"/><Relationship Id="rId5" Type="http://schemas.microsoft.com/office/2007/relationships/hdphoto" Target="../media/hdphoto3.wdp"/><Relationship Id="rId4" Type="http://schemas.openxmlformats.org/officeDocument/2006/relationships/image" Target="../media/image7.png"/><Relationship Id="rId9" Type="http://schemas.openxmlformats.org/officeDocument/2006/relationships/hyperlink" Target="https://www.lanternandlarks.co.uk/blog/30-tips,-ideas-and-how-to-keep-busy/2329-glamping-activities-for-kids-%E2%80%93-outdoor-games" TargetMode="Externa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May be an image of text that says 'V SENSI'">
            <a:extLst>
              <a:ext uri="{FF2B5EF4-FFF2-40B4-BE49-F238E27FC236}">
                <a16:creationId xmlns:a16="http://schemas.microsoft.com/office/drawing/2014/main" id="{BDB2EE31-106E-8FC2-F96A-A981BE7D4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2447" y="1819045"/>
            <a:ext cx="2167106" cy="2167106"/>
          </a:xfrm>
          <a:prstGeom prst="flowChartConnector">
            <a:avLst/>
          </a:prstGeom>
          <a:noFill/>
          <a:ln w="19050">
            <a:solidFill>
              <a:schemeClr val="bg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3097243-093B-3EBD-9BAE-45268CA7F4C0}"/>
              </a:ext>
            </a:extLst>
          </p:cNvPr>
          <p:cNvSpPr txBox="1"/>
          <p:nvPr/>
        </p:nvSpPr>
        <p:spPr>
          <a:xfrm>
            <a:off x="4235370" y="3887505"/>
            <a:ext cx="3721260" cy="830997"/>
          </a:xfrm>
          <a:prstGeom prst="rect">
            <a:avLst/>
          </a:prstGeom>
          <a:noFill/>
        </p:spPr>
        <p:txBody>
          <a:bodyPr wrap="square" rtlCol="0">
            <a:spAutoFit/>
          </a:bodyPr>
          <a:lstStyle/>
          <a:p>
            <a:pPr algn="ctr"/>
            <a:r>
              <a:rPr lang="en-US" sz="4800" dirty="0"/>
              <a:t>Glamping</a:t>
            </a:r>
          </a:p>
        </p:txBody>
      </p:sp>
    </p:spTree>
    <p:extLst>
      <p:ext uri="{BB962C8B-B14F-4D97-AF65-F5344CB8AC3E}">
        <p14:creationId xmlns:p14="http://schemas.microsoft.com/office/powerpoint/2010/main" val="3453220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ay be an image of text that says 'V SENSI'">
            <a:extLst>
              <a:ext uri="{FF2B5EF4-FFF2-40B4-BE49-F238E27FC236}">
                <a16:creationId xmlns:a16="http://schemas.microsoft.com/office/drawing/2014/main" id="{AA64C6F9-F10C-3D40-B340-F88122390D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99837" y="5280637"/>
            <a:ext cx="1154270" cy="1154270"/>
          </a:xfrm>
          <a:prstGeom prst="flowChartConnector">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4EFDD15-37AD-C9C3-9E93-4D0F470191E3}"/>
              </a:ext>
            </a:extLst>
          </p:cNvPr>
          <p:cNvSpPr txBox="1"/>
          <p:nvPr/>
        </p:nvSpPr>
        <p:spPr>
          <a:xfrm>
            <a:off x="443031" y="868524"/>
            <a:ext cx="3817067" cy="400110"/>
          </a:xfrm>
          <a:prstGeom prst="rect">
            <a:avLst/>
          </a:prstGeom>
          <a:noFill/>
        </p:spPr>
        <p:txBody>
          <a:bodyPr wrap="square">
            <a:spAutoFit/>
          </a:bodyPr>
          <a:lstStyle/>
          <a:p>
            <a:pPr marL="0" lvl="1"/>
            <a:r>
              <a:rPr lang="en-US" sz="2000" b="1" u="sng" dirty="0"/>
              <a:t>Typical Project phase timelines:</a:t>
            </a:r>
          </a:p>
        </p:txBody>
      </p:sp>
      <p:pic>
        <p:nvPicPr>
          <p:cNvPr id="28" name="Picture 27">
            <a:extLst>
              <a:ext uri="{FF2B5EF4-FFF2-40B4-BE49-F238E27FC236}">
                <a16:creationId xmlns:a16="http://schemas.microsoft.com/office/drawing/2014/main" id="{D5A53BE4-68AC-1942-5694-BC2DCC35631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64000" contrast="40000"/>
                    </a14:imgEffect>
                  </a14:imgLayer>
                </a14:imgProps>
              </a:ext>
            </a:extLst>
          </a:blip>
          <a:stretch>
            <a:fillRect/>
          </a:stretch>
        </p:blipFill>
        <p:spPr>
          <a:xfrm>
            <a:off x="0" y="15057"/>
            <a:ext cx="12192000" cy="6858000"/>
          </a:xfrm>
          <a:prstGeom prst="rect">
            <a:avLst/>
          </a:prstGeom>
        </p:spPr>
      </p:pic>
      <p:cxnSp>
        <p:nvCxnSpPr>
          <p:cNvPr id="8" name="Straight Arrow Connector 7">
            <a:extLst>
              <a:ext uri="{FF2B5EF4-FFF2-40B4-BE49-F238E27FC236}">
                <a16:creationId xmlns:a16="http://schemas.microsoft.com/office/drawing/2014/main" id="{697278AE-784A-8B48-505F-E41FCC859CC2}"/>
              </a:ext>
            </a:extLst>
          </p:cNvPr>
          <p:cNvCxnSpPr>
            <a:cxnSpLocks/>
          </p:cNvCxnSpPr>
          <p:nvPr/>
        </p:nvCxnSpPr>
        <p:spPr>
          <a:xfrm>
            <a:off x="1000123" y="3099265"/>
            <a:ext cx="911542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61BD741E-1D4C-1B74-1DD4-1943113955CA}"/>
              </a:ext>
            </a:extLst>
          </p:cNvPr>
          <p:cNvSpPr/>
          <p:nvPr/>
        </p:nvSpPr>
        <p:spPr>
          <a:xfrm>
            <a:off x="685798" y="2915670"/>
            <a:ext cx="314325"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1</a:t>
            </a:r>
          </a:p>
        </p:txBody>
      </p:sp>
      <p:sp>
        <p:nvSpPr>
          <p:cNvPr id="10" name="Oval 9">
            <a:extLst>
              <a:ext uri="{FF2B5EF4-FFF2-40B4-BE49-F238E27FC236}">
                <a16:creationId xmlns:a16="http://schemas.microsoft.com/office/drawing/2014/main" id="{EFBD34A6-8088-4DCF-9D05-23BEC859B153}"/>
              </a:ext>
            </a:extLst>
          </p:cNvPr>
          <p:cNvSpPr/>
          <p:nvPr/>
        </p:nvSpPr>
        <p:spPr>
          <a:xfrm>
            <a:off x="1765078" y="2915670"/>
            <a:ext cx="314325"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2</a:t>
            </a:r>
          </a:p>
        </p:txBody>
      </p:sp>
      <p:sp>
        <p:nvSpPr>
          <p:cNvPr id="19" name="TextBox 18">
            <a:extLst>
              <a:ext uri="{FF2B5EF4-FFF2-40B4-BE49-F238E27FC236}">
                <a16:creationId xmlns:a16="http://schemas.microsoft.com/office/drawing/2014/main" id="{41547230-6432-D96D-B0F7-15DC90EC63D2}"/>
              </a:ext>
            </a:extLst>
          </p:cNvPr>
          <p:cNvSpPr txBox="1"/>
          <p:nvPr/>
        </p:nvSpPr>
        <p:spPr>
          <a:xfrm>
            <a:off x="380968" y="1815689"/>
            <a:ext cx="1238310" cy="369332"/>
          </a:xfrm>
          <a:prstGeom prst="rect">
            <a:avLst/>
          </a:prstGeom>
          <a:noFill/>
        </p:spPr>
        <p:txBody>
          <a:bodyPr wrap="square" rtlCol="0">
            <a:spAutoFit/>
          </a:bodyPr>
          <a:lstStyle/>
          <a:p>
            <a:r>
              <a:rPr lang="en-US" b="1" dirty="0"/>
              <a:t>Find Land</a:t>
            </a:r>
          </a:p>
        </p:txBody>
      </p:sp>
      <p:sp>
        <p:nvSpPr>
          <p:cNvPr id="11" name="Oval 10">
            <a:extLst>
              <a:ext uri="{FF2B5EF4-FFF2-40B4-BE49-F238E27FC236}">
                <a16:creationId xmlns:a16="http://schemas.microsoft.com/office/drawing/2014/main" id="{7B5EFDB6-3F9F-F4B5-C6CF-8D1D9635268B}"/>
              </a:ext>
            </a:extLst>
          </p:cNvPr>
          <p:cNvSpPr/>
          <p:nvPr/>
        </p:nvSpPr>
        <p:spPr>
          <a:xfrm>
            <a:off x="2843725" y="2914599"/>
            <a:ext cx="314325"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3</a:t>
            </a:r>
          </a:p>
        </p:txBody>
      </p:sp>
      <p:sp>
        <p:nvSpPr>
          <p:cNvPr id="12" name="Oval 11">
            <a:extLst>
              <a:ext uri="{FF2B5EF4-FFF2-40B4-BE49-F238E27FC236}">
                <a16:creationId xmlns:a16="http://schemas.microsoft.com/office/drawing/2014/main" id="{99642EE4-4D86-A800-99BE-C4D05DD3F952}"/>
              </a:ext>
            </a:extLst>
          </p:cNvPr>
          <p:cNvSpPr/>
          <p:nvPr/>
        </p:nvSpPr>
        <p:spPr>
          <a:xfrm>
            <a:off x="3945774" y="2914599"/>
            <a:ext cx="314325"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4</a:t>
            </a:r>
          </a:p>
        </p:txBody>
      </p:sp>
      <p:sp>
        <p:nvSpPr>
          <p:cNvPr id="13" name="Oval 12">
            <a:extLst>
              <a:ext uri="{FF2B5EF4-FFF2-40B4-BE49-F238E27FC236}">
                <a16:creationId xmlns:a16="http://schemas.microsoft.com/office/drawing/2014/main" id="{9D69A550-8E20-671C-44A4-DFC4803C9C62}"/>
              </a:ext>
            </a:extLst>
          </p:cNvPr>
          <p:cNvSpPr/>
          <p:nvPr/>
        </p:nvSpPr>
        <p:spPr>
          <a:xfrm>
            <a:off x="5057205" y="2914599"/>
            <a:ext cx="314325"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5</a:t>
            </a:r>
          </a:p>
        </p:txBody>
      </p:sp>
      <p:sp>
        <p:nvSpPr>
          <p:cNvPr id="14" name="Oval 13">
            <a:extLst>
              <a:ext uri="{FF2B5EF4-FFF2-40B4-BE49-F238E27FC236}">
                <a16:creationId xmlns:a16="http://schemas.microsoft.com/office/drawing/2014/main" id="{405F3062-1DED-D7DA-89C7-5DEEF862D8AA}"/>
              </a:ext>
            </a:extLst>
          </p:cNvPr>
          <p:cNvSpPr/>
          <p:nvPr/>
        </p:nvSpPr>
        <p:spPr>
          <a:xfrm>
            <a:off x="6284395" y="2914599"/>
            <a:ext cx="314325"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6</a:t>
            </a:r>
          </a:p>
        </p:txBody>
      </p:sp>
      <p:sp>
        <p:nvSpPr>
          <p:cNvPr id="15" name="Oval 14">
            <a:extLst>
              <a:ext uri="{FF2B5EF4-FFF2-40B4-BE49-F238E27FC236}">
                <a16:creationId xmlns:a16="http://schemas.microsoft.com/office/drawing/2014/main" id="{443BCCBE-8E23-4EF7-853A-A2F8DF36E109}"/>
              </a:ext>
            </a:extLst>
          </p:cNvPr>
          <p:cNvSpPr/>
          <p:nvPr/>
        </p:nvSpPr>
        <p:spPr>
          <a:xfrm>
            <a:off x="7569753" y="2914599"/>
            <a:ext cx="314325"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7</a:t>
            </a:r>
          </a:p>
        </p:txBody>
      </p:sp>
      <p:sp>
        <p:nvSpPr>
          <p:cNvPr id="16" name="Oval 15">
            <a:extLst>
              <a:ext uri="{FF2B5EF4-FFF2-40B4-BE49-F238E27FC236}">
                <a16:creationId xmlns:a16="http://schemas.microsoft.com/office/drawing/2014/main" id="{210EB6DB-189C-B582-1FE8-80CD1FA55332}"/>
              </a:ext>
            </a:extLst>
          </p:cNvPr>
          <p:cNvSpPr/>
          <p:nvPr/>
        </p:nvSpPr>
        <p:spPr>
          <a:xfrm>
            <a:off x="8855111" y="2914599"/>
            <a:ext cx="314325"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8</a:t>
            </a:r>
          </a:p>
        </p:txBody>
      </p:sp>
      <p:sp>
        <p:nvSpPr>
          <p:cNvPr id="17" name="Oval 16">
            <a:extLst>
              <a:ext uri="{FF2B5EF4-FFF2-40B4-BE49-F238E27FC236}">
                <a16:creationId xmlns:a16="http://schemas.microsoft.com/office/drawing/2014/main" id="{333A8EC3-03F3-141E-E14C-A3C6B38C75E4}"/>
              </a:ext>
            </a:extLst>
          </p:cNvPr>
          <p:cNvSpPr/>
          <p:nvPr/>
        </p:nvSpPr>
        <p:spPr>
          <a:xfrm>
            <a:off x="10269759" y="2914599"/>
            <a:ext cx="314325" cy="3693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9</a:t>
            </a:r>
          </a:p>
        </p:txBody>
      </p:sp>
      <p:sp>
        <p:nvSpPr>
          <p:cNvPr id="20" name="TextBox 19">
            <a:extLst>
              <a:ext uri="{FF2B5EF4-FFF2-40B4-BE49-F238E27FC236}">
                <a16:creationId xmlns:a16="http://schemas.microsoft.com/office/drawing/2014/main" id="{8B152B7D-2CD6-9AF0-FDDA-AB2539AF7A4B}"/>
              </a:ext>
            </a:extLst>
          </p:cNvPr>
          <p:cNvSpPr txBox="1"/>
          <p:nvPr/>
        </p:nvSpPr>
        <p:spPr>
          <a:xfrm>
            <a:off x="1128713" y="3864446"/>
            <a:ext cx="1508158" cy="646331"/>
          </a:xfrm>
          <a:prstGeom prst="rect">
            <a:avLst/>
          </a:prstGeom>
          <a:noFill/>
        </p:spPr>
        <p:txBody>
          <a:bodyPr wrap="square" rtlCol="0">
            <a:spAutoFit/>
          </a:bodyPr>
          <a:lstStyle/>
          <a:p>
            <a:pPr algn="ctr"/>
            <a:r>
              <a:rPr lang="en-US" b="1" dirty="0"/>
              <a:t>Project </a:t>
            </a:r>
          </a:p>
          <a:p>
            <a:pPr algn="ctr"/>
            <a:r>
              <a:rPr lang="en-US" b="1" dirty="0"/>
              <a:t>pre-planning</a:t>
            </a:r>
          </a:p>
        </p:txBody>
      </p:sp>
      <p:sp>
        <p:nvSpPr>
          <p:cNvPr id="21" name="TextBox 20">
            <a:extLst>
              <a:ext uri="{FF2B5EF4-FFF2-40B4-BE49-F238E27FC236}">
                <a16:creationId xmlns:a16="http://schemas.microsoft.com/office/drawing/2014/main" id="{9A2B7F43-F5FE-57AD-E548-F58D804B1492}"/>
              </a:ext>
            </a:extLst>
          </p:cNvPr>
          <p:cNvSpPr txBox="1"/>
          <p:nvPr/>
        </p:nvSpPr>
        <p:spPr>
          <a:xfrm>
            <a:off x="2500313" y="1805112"/>
            <a:ext cx="1238310" cy="646331"/>
          </a:xfrm>
          <a:prstGeom prst="rect">
            <a:avLst/>
          </a:prstGeom>
          <a:noFill/>
        </p:spPr>
        <p:txBody>
          <a:bodyPr wrap="square" rtlCol="0">
            <a:spAutoFit/>
          </a:bodyPr>
          <a:lstStyle/>
          <a:p>
            <a:pPr algn="ctr"/>
            <a:r>
              <a:rPr lang="en-US" b="1" dirty="0"/>
              <a:t>Feasibility Study</a:t>
            </a:r>
          </a:p>
        </p:txBody>
      </p:sp>
      <p:sp>
        <p:nvSpPr>
          <p:cNvPr id="22" name="TextBox 21">
            <a:extLst>
              <a:ext uri="{FF2B5EF4-FFF2-40B4-BE49-F238E27FC236}">
                <a16:creationId xmlns:a16="http://schemas.microsoft.com/office/drawing/2014/main" id="{FD5F535C-D664-C88E-DFFF-21CD20C48629}"/>
              </a:ext>
            </a:extLst>
          </p:cNvPr>
          <p:cNvSpPr txBox="1"/>
          <p:nvPr/>
        </p:nvSpPr>
        <p:spPr>
          <a:xfrm>
            <a:off x="3411968" y="3893777"/>
            <a:ext cx="1381935" cy="923330"/>
          </a:xfrm>
          <a:prstGeom prst="rect">
            <a:avLst/>
          </a:prstGeom>
          <a:noFill/>
        </p:spPr>
        <p:txBody>
          <a:bodyPr wrap="square" rtlCol="0">
            <a:spAutoFit/>
          </a:bodyPr>
          <a:lstStyle/>
          <a:p>
            <a:pPr algn="ctr"/>
            <a:r>
              <a:rPr lang="en-US" b="1" dirty="0"/>
              <a:t>Project Site Design &amp; Finance</a:t>
            </a:r>
          </a:p>
        </p:txBody>
      </p:sp>
      <p:sp>
        <p:nvSpPr>
          <p:cNvPr id="23" name="TextBox 22">
            <a:extLst>
              <a:ext uri="{FF2B5EF4-FFF2-40B4-BE49-F238E27FC236}">
                <a16:creationId xmlns:a16="http://schemas.microsoft.com/office/drawing/2014/main" id="{E30E16D9-7A37-68EB-32E2-7901E569399B}"/>
              </a:ext>
            </a:extLst>
          </p:cNvPr>
          <p:cNvSpPr txBox="1"/>
          <p:nvPr/>
        </p:nvSpPr>
        <p:spPr>
          <a:xfrm>
            <a:off x="4793903" y="1854792"/>
            <a:ext cx="920140" cy="646331"/>
          </a:xfrm>
          <a:prstGeom prst="rect">
            <a:avLst/>
          </a:prstGeom>
          <a:noFill/>
        </p:spPr>
        <p:txBody>
          <a:bodyPr wrap="square" rtlCol="0">
            <a:spAutoFit/>
          </a:bodyPr>
          <a:lstStyle/>
          <a:p>
            <a:pPr algn="ctr"/>
            <a:r>
              <a:rPr lang="en-US" b="1" dirty="0"/>
              <a:t>Choose Tent </a:t>
            </a:r>
          </a:p>
        </p:txBody>
      </p:sp>
      <p:sp>
        <p:nvSpPr>
          <p:cNvPr id="24" name="TextBox 23">
            <a:extLst>
              <a:ext uri="{FF2B5EF4-FFF2-40B4-BE49-F238E27FC236}">
                <a16:creationId xmlns:a16="http://schemas.microsoft.com/office/drawing/2014/main" id="{27FF6251-55E8-F46B-5B90-2CB9E266B92F}"/>
              </a:ext>
            </a:extLst>
          </p:cNvPr>
          <p:cNvSpPr txBox="1"/>
          <p:nvPr/>
        </p:nvSpPr>
        <p:spPr>
          <a:xfrm>
            <a:off x="5658307" y="3884095"/>
            <a:ext cx="1566499" cy="646331"/>
          </a:xfrm>
          <a:prstGeom prst="rect">
            <a:avLst/>
          </a:prstGeom>
          <a:noFill/>
        </p:spPr>
        <p:txBody>
          <a:bodyPr wrap="square" rtlCol="0">
            <a:spAutoFit/>
          </a:bodyPr>
          <a:lstStyle/>
          <a:p>
            <a:pPr algn="ctr"/>
            <a:r>
              <a:rPr lang="en-US" b="1" dirty="0"/>
              <a:t>Local Permissions</a:t>
            </a:r>
          </a:p>
        </p:txBody>
      </p:sp>
      <p:sp>
        <p:nvSpPr>
          <p:cNvPr id="25" name="TextBox 24">
            <a:extLst>
              <a:ext uri="{FF2B5EF4-FFF2-40B4-BE49-F238E27FC236}">
                <a16:creationId xmlns:a16="http://schemas.microsoft.com/office/drawing/2014/main" id="{EDD2D7C9-D744-AF55-D7BA-E1826D689C93}"/>
              </a:ext>
            </a:extLst>
          </p:cNvPr>
          <p:cNvSpPr txBox="1"/>
          <p:nvPr/>
        </p:nvSpPr>
        <p:spPr>
          <a:xfrm>
            <a:off x="7266845" y="1864193"/>
            <a:ext cx="920140" cy="646331"/>
          </a:xfrm>
          <a:prstGeom prst="rect">
            <a:avLst/>
          </a:prstGeom>
          <a:noFill/>
        </p:spPr>
        <p:txBody>
          <a:bodyPr wrap="square" rtlCol="0">
            <a:spAutoFit/>
          </a:bodyPr>
          <a:lstStyle/>
          <a:p>
            <a:pPr algn="ctr"/>
            <a:r>
              <a:rPr lang="en-US" b="1" dirty="0"/>
              <a:t>Build Site</a:t>
            </a:r>
          </a:p>
        </p:txBody>
      </p:sp>
      <p:sp>
        <p:nvSpPr>
          <p:cNvPr id="26" name="TextBox 25">
            <a:extLst>
              <a:ext uri="{FF2B5EF4-FFF2-40B4-BE49-F238E27FC236}">
                <a16:creationId xmlns:a16="http://schemas.microsoft.com/office/drawing/2014/main" id="{62ADFA20-CEA3-47A3-3751-E3F322D060E7}"/>
              </a:ext>
            </a:extLst>
          </p:cNvPr>
          <p:cNvSpPr txBox="1"/>
          <p:nvPr/>
        </p:nvSpPr>
        <p:spPr>
          <a:xfrm>
            <a:off x="8229023" y="3847610"/>
            <a:ext cx="1566499" cy="646331"/>
          </a:xfrm>
          <a:prstGeom prst="rect">
            <a:avLst/>
          </a:prstGeom>
          <a:noFill/>
        </p:spPr>
        <p:txBody>
          <a:bodyPr wrap="square" rtlCol="0">
            <a:spAutoFit/>
          </a:bodyPr>
          <a:lstStyle/>
          <a:p>
            <a:pPr algn="ctr"/>
            <a:r>
              <a:rPr lang="en-US" b="1" dirty="0"/>
              <a:t>Marketing &amp; Sales process</a:t>
            </a:r>
          </a:p>
        </p:txBody>
      </p:sp>
      <p:sp>
        <p:nvSpPr>
          <p:cNvPr id="27" name="TextBox 26">
            <a:extLst>
              <a:ext uri="{FF2B5EF4-FFF2-40B4-BE49-F238E27FC236}">
                <a16:creationId xmlns:a16="http://schemas.microsoft.com/office/drawing/2014/main" id="{20DC4C1F-1C52-C7F8-8CB1-8C58FEFB3AC9}"/>
              </a:ext>
            </a:extLst>
          </p:cNvPr>
          <p:cNvSpPr txBox="1"/>
          <p:nvPr/>
        </p:nvSpPr>
        <p:spPr>
          <a:xfrm>
            <a:off x="9966850" y="1864193"/>
            <a:ext cx="1154269" cy="646331"/>
          </a:xfrm>
          <a:prstGeom prst="rect">
            <a:avLst/>
          </a:prstGeom>
          <a:noFill/>
        </p:spPr>
        <p:txBody>
          <a:bodyPr wrap="square" rtlCol="0">
            <a:spAutoFit/>
          </a:bodyPr>
          <a:lstStyle/>
          <a:p>
            <a:pPr algn="ctr"/>
            <a:r>
              <a:rPr lang="en-US" b="1" dirty="0"/>
              <a:t>Open for Business</a:t>
            </a:r>
          </a:p>
        </p:txBody>
      </p:sp>
      <p:pic>
        <p:nvPicPr>
          <p:cNvPr id="29" name="Picture 2" descr="May be an image of text that says 'V SENSI'">
            <a:extLst>
              <a:ext uri="{FF2B5EF4-FFF2-40B4-BE49-F238E27FC236}">
                <a16:creationId xmlns:a16="http://schemas.microsoft.com/office/drawing/2014/main" id="{9B0B0C62-69B1-205E-C50E-18C102B9EF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2237" y="5433037"/>
            <a:ext cx="1154270" cy="1154270"/>
          </a:xfrm>
          <a:prstGeom prst="flowChartConnector">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17D84A27-CD2B-9C0C-B2FD-DE282E25C0EA}"/>
              </a:ext>
            </a:extLst>
          </p:cNvPr>
          <p:cNvSpPr txBox="1"/>
          <p:nvPr/>
        </p:nvSpPr>
        <p:spPr>
          <a:xfrm>
            <a:off x="573351" y="880358"/>
            <a:ext cx="3686747" cy="400110"/>
          </a:xfrm>
          <a:prstGeom prst="rect">
            <a:avLst/>
          </a:prstGeom>
          <a:noFill/>
        </p:spPr>
        <p:txBody>
          <a:bodyPr wrap="square">
            <a:spAutoFit/>
          </a:bodyPr>
          <a:lstStyle/>
          <a:p>
            <a:r>
              <a:rPr lang="en-US" sz="2000" b="1" u="sng" dirty="0"/>
              <a:t>Typical Project phase timelines:</a:t>
            </a:r>
            <a:endParaRPr lang="en-US" sz="2000" dirty="0"/>
          </a:p>
        </p:txBody>
      </p:sp>
      <p:cxnSp>
        <p:nvCxnSpPr>
          <p:cNvPr id="33" name="Straight Arrow Connector 32">
            <a:extLst>
              <a:ext uri="{FF2B5EF4-FFF2-40B4-BE49-F238E27FC236}">
                <a16:creationId xmlns:a16="http://schemas.microsoft.com/office/drawing/2014/main" id="{3D532A01-EB21-5CEC-093C-D3770AC118EF}"/>
              </a:ext>
            </a:extLst>
          </p:cNvPr>
          <p:cNvCxnSpPr/>
          <p:nvPr/>
        </p:nvCxnSpPr>
        <p:spPr>
          <a:xfrm>
            <a:off x="885825" y="2212420"/>
            <a:ext cx="0" cy="51649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021B683-D0B1-4A35-0FD5-FD80AAC39C21}"/>
              </a:ext>
            </a:extLst>
          </p:cNvPr>
          <p:cNvSpPr txBox="1"/>
          <p:nvPr/>
        </p:nvSpPr>
        <p:spPr>
          <a:xfrm>
            <a:off x="3742609" y="5779339"/>
            <a:ext cx="3457575" cy="461665"/>
          </a:xfrm>
          <a:prstGeom prst="rect">
            <a:avLst/>
          </a:prstGeom>
          <a:noFill/>
          <a:ln w="12700">
            <a:solidFill>
              <a:schemeClr val="tx1"/>
            </a:solidFill>
          </a:ln>
        </p:spPr>
        <p:txBody>
          <a:bodyPr wrap="square" rtlCol="0">
            <a:spAutoFit/>
          </a:bodyPr>
          <a:lstStyle/>
          <a:p>
            <a:pPr algn="ctr"/>
            <a:r>
              <a:rPr lang="en-US" sz="2400" dirty="0"/>
              <a:t>Typically, 30 to 60 days</a:t>
            </a:r>
          </a:p>
        </p:txBody>
      </p:sp>
      <p:cxnSp>
        <p:nvCxnSpPr>
          <p:cNvPr id="35" name="Straight Arrow Connector 34">
            <a:extLst>
              <a:ext uri="{FF2B5EF4-FFF2-40B4-BE49-F238E27FC236}">
                <a16:creationId xmlns:a16="http://schemas.microsoft.com/office/drawing/2014/main" id="{2142190A-A8A5-5702-5302-89CDA4910360}"/>
              </a:ext>
            </a:extLst>
          </p:cNvPr>
          <p:cNvCxnSpPr>
            <a:cxnSpLocks/>
          </p:cNvCxnSpPr>
          <p:nvPr/>
        </p:nvCxnSpPr>
        <p:spPr>
          <a:xfrm>
            <a:off x="2996124" y="2470666"/>
            <a:ext cx="0" cy="3308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04D6CCA-7BDE-7FFF-A200-8422EA5F0FE7}"/>
              </a:ext>
            </a:extLst>
          </p:cNvPr>
          <p:cNvCxnSpPr>
            <a:cxnSpLocks/>
          </p:cNvCxnSpPr>
          <p:nvPr/>
        </p:nvCxnSpPr>
        <p:spPr>
          <a:xfrm>
            <a:off x="5209604" y="2470666"/>
            <a:ext cx="0" cy="3308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C865BBA-0F3B-04EA-1BA1-66095E253DAD}"/>
              </a:ext>
            </a:extLst>
          </p:cNvPr>
          <p:cNvCxnSpPr>
            <a:cxnSpLocks/>
          </p:cNvCxnSpPr>
          <p:nvPr/>
        </p:nvCxnSpPr>
        <p:spPr>
          <a:xfrm>
            <a:off x="7726915" y="2510524"/>
            <a:ext cx="0" cy="3308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5E184BE-AF43-A11B-1706-E16CBE34FA02}"/>
              </a:ext>
            </a:extLst>
          </p:cNvPr>
          <p:cNvCxnSpPr>
            <a:cxnSpLocks/>
          </p:cNvCxnSpPr>
          <p:nvPr/>
        </p:nvCxnSpPr>
        <p:spPr>
          <a:xfrm>
            <a:off x="10426921" y="2470665"/>
            <a:ext cx="0" cy="3308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133C82C-51D8-F457-40C1-F87A49C88B9F}"/>
              </a:ext>
            </a:extLst>
          </p:cNvPr>
          <p:cNvCxnSpPr>
            <a:cxnSpLocks/>
          </p:cNvCxnSpPr>
          <p:nvPr/>
        </p:nvCxnSpPr>
        <p:spPr>
          <a:xfrm flipH="1" flipV="1">
            <a:off x="1922752" y="3471509"/>
            <a:ext cx="9526" cy="33005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B17FFBBC-B749-846A-C25B-C99142A72B25}"/>
              </a:ext>
            </a:extLst>
          </p:cNvPr>
          <p:cNvCxnSpPr>
            <a:cxnSpLocks/>
          </p:cNvCxnSpPr>
          <p:nvPr/>
        </p:nvCxnSpPr>
        <p:spPr>
          <a:xfrm flipH="1" flipV="1">
            <a:off x="4104986" y="3494166"/>
            <a:ext cx="9526" cy="33005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531AC76-BD77-EEBD-49AE-D63719706183}"/>
              </a:ext>
            </a:extLst>
          </p:cNvPr>
          <p:cNvCxnSpPr>
            <a:cxnSpLocks/>
          </p:cNvCxnSpPr>
          <p:nvPr/>
        </p:nvCxnSpPr>
        <p:spPr>
          <a:xfrm flipH="1" flipV="1">
            <a:off x="6444892" y="3517552"/>
            <a:ext cx="9526" cy="33005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0947FC6-C019-6318-259C-C426C943F90C}"/>
              </a:ext>
            </a:extLst>
          </p:cNvPr>
          <p:cNvCxnSpPr>
            <a:cxnSpLocks/>
          </p:cNvCxnSpPr>
          <p:nvPr/>
        </p:nvCxnSpPr>
        <p:spPr>
          <a:xfrm flipH="1" flipV="1">
            <a:off x="9005700" y="3472601"/>
            <a:ext cx="9526" cy="33005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431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ay be an image of text that says 'V SENSI'">
            <a:extLst>
              <a:ext uri="{FF2B5EF4-FFF2-40B4-BE49-F238E27FC236}">
                <a16:creationId xmlns:a16="http://schemas.microsoft.com/office/drawing/2014/main" id="{AA64C6F9-F10C-3D40-B340-F88122390D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99837" y="5280637"/>
            <a:ext cx="1154270" cy="1154270"/>
          </a:xfrm>
          <a:prstGeom prst="flowChartConnector">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4EFDD15-37AD-C9C3-9E93-4D0F470191E3}"/>
              </a:ext>
            </a:extLst>
          </p:cNvPr>
          <p:cNvSpPr txBox="1"/>
          <p:nvPr/>
        </p:nvSpPr>
        <p:spPr>
          <a:xfrm>
            <a:off x="4381289" y="194225"/>
            <a:ext cx="3429422" cy="461665"/>
          </a:xfrm>
          <a:prstGeom prst="rect">
            <a:avLst/>
          </a:prstGeom>
          <a:noFill/>
        </p:spPr>
        <p:txBody>
          <a:bodyPr wrap="square">
            <a:spAutoFit/>
          </a:bodyPr>
          <a:lstStyle/>
          <a:p>
            <a:pPr marL="0" lvl="1"/>
            <a:r>
              <a:rPr lang="en-US" sz="2400" u="sng" dirty="0"/>
              <a:t>Typical Project Financials</a:t>
            </a:r>
          </a:p>
        </p:txBody>
      </p:sp>
      <p:graphicFrame>
        <p:nvGraphicFramePr>
          <p:cNvPr id="9" name="Table 8">
            <a:extLst>
              <a:ext uri="{FF2B5EF4-FFF2-40B4-BE49-F238E27FC236}">
                <a16:creationId xmlns:a16="http://schemas.microsoft.com/office/drawing/2014/main" id="{8B5DEA29-89F0-5C6F-B673-061A3737D670}"/>
              </a:ext>
            </a:extLst>
          </p:cNvPr>
          <p:cNvGraphicFramePr>
            <a:graphicFrameLocks noGrp="1"/>
          </p:cNvGraphicFramePr>
          <p:nvPr>
            <p:extLst>
              <p:ext uri="{D42A27DB-BD31-4B8C-83A1-F6EECF244321}">
                <p14:modId xmlns:p14="http://schemas.microsoft.com/office/powerpoint/2010/main" val="671758318"/>
              </p:ext>
            </p:extLst>
          </p:nvPr>
        </p:nvGraphicFramePr>
        <p:xfrm>
          <a:off x="7810711" y="978436"/>
          <a:ext cx="4100511" cy="3063399"/>
        </p:xfrm>
        <a:graphic>
          <a:graphicData uri="http://schemas.openxmlformats.org/drawingml/2006/table">
            <a:tbl>
              <a:tblPr/>
              <a:tblGrid>
                <a:gridCol w="3084788">
                  <a:extLst>
                    <a:ext uri="{9D8B030D-6E8A-4147-A177-3AD203B41FA5}">
                      <a16:colId xmlns:a16="http://schemas.microsoft.com/office/drawing/2014/main" val="901195370"/>
                    </a:ext>
                  </a:extLst>
                </a:gridCol>
                <a:gridCol w="1015723">
                  <a:extLst>
                    <a:ext uri="{9D8B030D-6E8A-4147-A177-3AD203B41FA5}">
                      <a16:colId xmlns:a16="http://schemas.microsoft.com/office/drawing/2014/main" val="53842460"/>
                    </a:ext>
                  </a:extLst>
                </a:gridCol>
              </a:tblGrid>
              <a:tr h="190866">
                <a:tc>
                  <a:txBody>
                    <a:bodyPr/>
                    <a:lstStyle/>
                    <a:p>
                      <a:pPr algn="ctr" fontAlgn="b"/>
                      <a:r>
                        <a:rPr lang="en-US" sz="1100" b="1" i="0" u="none" strike="noStrike" dirty="0">
                          <a:solidFill>
                            <a:srgbClr val="000000"/>
                          </a:solidFill>
                          <a:effectLst/>
                          <a:latin typeface="Calibri" panose="020F0502020204030204" pitchFamily="34" charset="0"/>
                        </a:rPr>
                        <a:t>Assumptions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1" i="0" u="none" strike="noStrike">
                          <a:solidFill>
                            <a:srgbClr val="000000"/>
                          </a:solidFill>
                          <a:effectLst/>
                          <a:latin typeface="Calibri" panose="020F0502020204030204" pitchFamily="34" charset="0"/>
                        </a:rPr>
                        <a:t>Amount (US$)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626839782"/>
                  </a:ext>
                </a:extLst>
              </a:tr>
              <a:tr h="200409">
                <a:tc>
                  <a:txBody>
                    <a:bodyPr/>
                    <a:lstStyle/>
                    <a:p>
                      <a:pPr algn="l" fontAlgn="b"/>
                      <a:r>
                        <a:rPr lang="en-US" sz="1100" b="0" i="0" u="none" strike="noStrike">
                          <a:solidFill>
                            <a:srgbClr val="FFFFFF"/>
                          </a:solidFill>
                          <a:effectLst/>
                          <a:latin typeface="Calibri" panose="020F0502020204030204" pitchFamily="34" charset="0"/>
                        </a:rPr>
                        <a:t>No. of Tents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FFFFFF"/>
                          </a:solidFill>
                          <a:effectLst/>
                          <a:latin typeface="Calibri" panose="020F0502020204030204" pitchFamily="34" charset="0"/>
                        </a:rPr>
                        <a:t>                        10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3957634"/>
                  </a:ext>
                </a:extLst>
              </a:tr>
              <a:tr h="190866">
                <a:tc>
                  <a:txBody>
                    <a:bodyPr/>
                    <a:lstStyle/>
                    <a:p>
                      <a:pPr algn="l" fontAlgn="b"/>
                      <a:r>
                        <a:rPr lang="en-US" sz="1100" b="0" i="0" u="none" strike="noStrike">
                          <a:solidFill>
                            <a:srgbClr val="FFFFFF"/>
                          </a:solidFill>
                          <a:effectLst/>
                          <a:latin typeface="Calibri" panose="020F0502020204030204" pitchFamily="34" charset="0"/>
                        </a:rPr>
                        <a:t>Project area (sq.m)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FFFFFF"/>
                          </a:solidFill>
                          <a:effectLst/>
                          <a:latin typeface="Calibri" panose="020F0502020204030204" pitchFamily="34" charset="0"/>
                        </a:rPr>
                        <a:t>                  3,000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3100881"/>
                  </a:ext>
                </a:extLst>
              </a:tr>
              <a:tr h="190866">
                <a:tc>
                  <a:txBody>
                    <a:bodyPr/>
                    <a:lstStyle/>
                    <a:p>
                      <a:pPr algn="l" fontAlgn="b"/>
                      <a:r>
                        <a:rPr lang="en-US" sz="1100" b="0" i="0" u="none" strike="noStrike">
                          <a:solidFill>
                            <a:srgbClr val="FFFFFF"/>
                          </a:solidFill>
                          <a:effectLst/>
                          <a:latin typeface="Calibri" panose="020F0502020204030204" pitchFamily="34" charset="0"/>
                        </a:rPr>
                        <a:t>Cost of Tents (US$/tent) with installation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FFFFFF"/>
                          </a:solidFill>
                          <a:effectLst/>
                          <a:latin typeface="Calibri" panose="020F0502020204030204" pitchFamily="34" charset="0"/>
                        </a:rPr>
                        <a:t>                  2,000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1498262"/>
                  </a:ext>
                </a:extLst>
              </a:tr>
              <a:tr h="190866">
                <a:tc>
                  <a:txBody>
                    <a:bodyPr/>
                    <a:lstStyle/>
                    <a:p>
                      <a:pPr algn="l" fontAlgn="b"/>
                      <a:r>
                        <a:rPr lang="en-US" sz="1100" b="0" i="0" u="none" strike="noStrike">
                          <a:solidFill>
                            <a:srgbClr val="FFFFFF"/>
                          </a:solidFill>
                          <a:effectLst/>
                          <a:latin typeface="Calibri" panose="020F0502020204030204" pitchFamily="34" charset="0"/>
                        </a:rPr>
                        <a:t>Total cost of Tents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FFFFFF"/>
                          </a:solidFill>
                          <a:effectLst/>
                          <a:latin typeface="Calibri" panose="020F0502020204030204" pitchFamily="34" charset="0"/>
                        </a:rPr>
                        <a:t>               20,000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9313156"/>
                  </a:ext>
                </a:extLst>
              </a:tr>
              <a:tr h="190866">
                <a:tc>
                  <a:txBody>
                    <a:bodyPr/>
                    <a:lstStyle/>
                    <a:p>
                      <a:pPr algn="l" fontAlgn="b"/>
                      <a:r>
                        <a:rPr lang="en-US" sz="1100" b="0" i="0" u="none" strike="noStrike">
                          <a:solidFill>
                            <a:srgbClr val="FFFFFF"/>
                          </a:solidFill>
                          <a:effectLst/>
                          <a:latin typeface="Calibri" panose="020F0502020204030204" pitchFamily="34" charset="0"/>
                        </a:rPr>
                        <a:t>Cost of Tent Interior(US$/ tent)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FFFFFF"/>
                          </a:solidFill>
                          <a:effectLst/>
                          <a:latin typeface="Calibri" panose="020F0502020204030204" pitchFamily="34" charset="0"/>
                        </a:rPr>
                        <a:t>                  3,000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2677172"/>
                  </a:ext>
                </a:extLst>
              </a:tr>
              <a:tr h="190866">
                <a:tc>
                  <a:txBody>
                    <a:bodyPr/>
                    <a:lstStyle/>
                    <a:p>
                      <a:pPr algn="l" fontAlgn="b"/>
                      <a:r>
                        <a:rPr lang="en-US" sz="1100" b="0" i="0" u="none" strike="noStrike">
                          <a:solidFill>
                            <a:srgbClr val="FFFFFF"/>
                          </a:solidFill>
                          <a:effectLst/>
                          <a:latin typeface="Calibri" panose="020F0502020204030204" pitchFamily="34" charset="0"/>
                        </a:rPr>
                        <a:t>Total cost of interior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FFFFFF"/>
                          </a:solidFill>
                          <a:effectLst/>
                          <a:latin typeface="Calibri" panose="020F0502020204030204" pitchFamily="34" charset="0"/>
                        </a:rPr>
                        <a:t>               30,000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3903590"/>
                  </a:ext>
                </a:extLst>
              </a:tr>
              <a:tr h="190866">
                <a:tc>
                  <a:txBody>
                    <a:bodyPr/>
                    <a:lstStyle/>
                    <a:p>
                      <a:pPr algn="l" fontAlgn="b"/>
                      <a:r>
                        <a:rPr lang="en-US" sz="1100" b="0" i="0" u="none" strike="noStrike">
                          <a:solidFill>
                            <a:srgbClr val="FFFFFF"/>
                          </a:solidFill>
                          <a:effectLst/>
                          <a:latin typeface="Calibri" panose="020F0502020204030204" pitchFamily="34" charset="0"/>
                        </a:rPr>
                        <a:t>Cost of bathroom/tent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FFFFFF"/>
                          </a:solidFill>
                          <a:effectLst/>
                          <a:latin typeface="Calibri" panose="020F0502020204030204" pitchFamily="34" charset="0"/>
                        </a:rPr>
                        <a:t>                  1,000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7523910"/>
                  </a:ext>
                </a:extLst>
              </a:tr>
              <a:tr h="190866">
                <a:tc>
                  <a:txBody>
                    <a:bodyPr/>
                    <a:lstStyle/>
                    <a:p>
                      <a:pPr algn="l" fontAlgn="b"/>
                      <a:r>
                        <a:rPr lang="en-US" sz="1100" b="0" i="0" u="none" strike="noStrike">
                          <a:solidFill>
                            <a:srgbClr val="FFFFFF"/>
                          </a:solidFill>
                          <a:effectLst/>
                          <a:latin typeface="Calibri" panose="020F0502020204030204" pitchFamily="34" charset="0"/>
                        </a:rPr>
                        <a:t>Total cost of bathrooms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FFFFFF"/>
                          </a:solidFill>
                          <a:effectLst/>
                          <a:latin typeface="Calibri" panose="020F0502020204030204" pitchFamily="34" charset="0"/>
                        </a:rPr>
                        <a:t>               10,000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3574348"/>
                  </a:ext>
                </a:extLst>
              </a:tr>
              <a:tr h="190866">
                <a:tc>
                  <a:txBody>
                    <a:bodyPr/>
                    <a:lstStyle/>
                    <a:p>
                      <a:pPr algn="l" fontAlgn="b"/>
                      <a:r>
                        <a:rPr lang="en-US" sz="1100" b="0" i="0" u="none" strike="noStrike">
                          <a:solidFill>
                            <a:srgbClr val="FFFFFF"/>
                          </a:solidFill>
                          <a:effectLst/>
                          <a:latin typeface="Calibri" panose="020F0502020204030204" pitchFamily="34" charset="0"/>
                        </a:rPr>
                        <a:t>Infrastucture &amp; landscape cost (US$/sq.m)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FFFFFF"/>
                          </a:solidFill>
                          <a:effectLst/>
                          <a:latin typeface="Calibri" panose="020F0502020204030204" pitchFamily="34" charset="0"/>
                        </a:rPr>
                        <a:t>                        10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2575440"/>
                  </a:ext>
                </a:extLst>
              </a:tr>
              <a:tr h="190866">
                <a:tc>
                  <a:txBody>
                    <a:bodyPr/>
                    <a:lstStyle/>
                    <a:p>
                      <a:pPr algn="l" fontAlgn="b"/>
                      <a:r>
                        <a:rPr lang="en-US" sz="1100" b="0" i="0" u="none" strike="noStrike">
                          <a:solidFill>
                            <a:srgbClr val="FFFFFF"/>
                          </a:solidFill>
                          <a:effectLst/>
                          <a:latin typeface="Calibri" panose="020F0502020204030204" pitchFamily="34" charset="0"/>
                        </a:rPr>
                        <a:t>Total Infrastucture cost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FFFFFF"/>
                          </a:solidFill>
                          <a:effectLst/>
                          <a:latin typeface="Calibri" panose="020F0502020204030204" pitchFamily="34" charset="0"/>
                        </a:rPr>
                        <a:t>               30,000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5324224"/>
                  </a:ext>
                </a:extLst>
              </a:tr>
              <a:tr h="190866">
                <a:tc>
                  <a:txBody>
                    <a:bodyPr/>
                    <a:lstStyle/>
                    <a:p>
                      <a:pPr algn="l" fontAlgn="b"/>
                      <a:r>
                        <a:rPr lang="en-US" sz="1100" b="0" i="0" u="none" strike="noStrike">
                          <a:solidFill>
                            <a:srgbClr val="FFFFFF"/>
                          </a:solidFill>
                          <a:effectLst/>
                          <a:latin typeface="Calibri" panose="020F0502020204030204" pitchFamily="34" charset="0"/>
                        </a:rPr>
                        <a:t>Cost of tent decking (US$ 750/tent)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FFFFFF"/>
                          </a:solidFill>
                          <a:effectLst/>
                          <a:latin typeface="Calibri" panose="020F0502020204030204" pitchFamily="34" charset="0"/>
                        </a:rPr>
                        <a:t>                  7,500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7861734"/>
                  </a:ext>
                </a:extLst>
              </a:tr>
              <a:tr h="190866">
                <a:tc>
                  <a:txBody>
                    <a:bodyPr/>
                    <a:lstStyle/>
                    <a:p>
                      <a:pPr algn="l" fontAlgn="b"/>
                      <a:r>
                        <a:rPr lang="en-US" sz="1100" b="0" i="0" u="none" strike="noStrike">
                          <a:solidFill>
                            <a:srgbClr val="FFFFFF"/>
                          </a:solidFill>
                          <a:effectLst/>
                          <a:latin typeface="Calibri" panose="020F0502020204030204" pitchFamily="34" charset="0"/>
                        </a:rPr>
                        <a:t>Cost of Govt. permissions (lump sum in US$)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FFFFFF"/>
                          </a:solidFill>
                          <a:effectLst/>
                          <a:latin typeface="Calibri" panose="020F0502020204030204" pitchFamily="34" charset="0"/>
                        </a:rPr>
                        <a:t>               10,000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0032048"/>
                  </a:ext>
                </a:extLst>
              </a:tr>
              <a:tr h="190866">
                <a:tc>
                  <a:txBody>
                    <a:bodyPr/>
                    <a:lstStyle/>
                    <a:p>
                      <a:pPr algn="l" fontAlgn="b"/>
                      <a:r>
                        <a:rPr lang="en-US" sz="1100" b="0" i="0" u="none" strike="noStrike">
                          <a:solidFill>
                            <a:srgbClr val="FFFFFF"/>
                          </a:solidFill>
                          <a:effectLst/>
                          <a:latin typeface="Calibri" panose="020F0502020204030204" pitchFamily="34" charset="0"/>
                        </a:rPr>
                        <a:t>Initial Working Capital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FFFFFF"/>
                          </a:solidFill>
                          <a:effectLst/>
                          <a:latin typeface="Calibri" panose="020F0502020204030204" pitchFamily="34" charset="0"/>
                        </a:rPr>
                        <a:t>               50,000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6090680"/>
                  </a:ext>
                </a:extLst>
              </a:tr>
              <a:tr h="190866">
                <a:tc>
                  <a:txBody>
                    <a:bodyPr/>
                    <a:lstStyle/>
                    <a:p>
                      <a:pPr algn="l" fontAlgn="b"/>
                      <a:r>
                        <a:rPr lang="en-US" sz="1100" b="0" i="0" u="none" strike="noStrike">
                          <a:solidFill>
                            <a:srgbClr val="FFFFFF"/>
                          </a:solidFill>
                          <a:effectLst/>
                          <a:latin typeface="Calibri" panose="020F0502020204030204" pitchFamily="34" charset="0"/>
                        </a:rPr>
                        <a:t>Misc. expenses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FFFFFF"/>
                          </a:solidFill>
                          <a:effectLst/>
                          <a:latin typeface="Calibri" panose="020F0502020204030204" pitchFamily="34" charset="0"/>
                        </a:rPr>
                        <a:t>               10,000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3741753"/>
                  </a:ext>
                </a:extLst>
              </a:tr>
              <a:tr h="190866">
                <a:tc>
                  <a:txBody>
                    <a:bodyPr/>
                    <a:lstStyle/>
                    <a:p>
                      <a:pPr algn="l" fontAlgn="b"/>
                      <a:r>
                        <a:rPr lang="en-US" sz="1100" b="1" i="0" u="none" strike="noStrike">
                          <a:solidFill>
                            <a:srgbClr val="000000"/>
                          </a:solidFill>
                          <a:effectLst/>
                          <a:latin typeface="Calibri" panose="020F0502020204030204" pitchFamily="34" charset="0"/>
                        </a:rPr>
                        <a:t>Total cost of project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l" fontAlgn="b"/>
                      <a:r>
                        <a:rPr lang="en-US" sz="1100" b="1" i="0" u="none" strike="noStrike" dirty="0">
                          <a:solidFill>
                            <a:srgbClr val="000000"/>
                          </a:solidFill>
                          <a:effectLst/>
                          <a:latin typeface="Calibri" panose="020F0502020204030204" pitchFamily="34" charset="0"/>
                        </a:rPr>
                        <a:t>             167,500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2878667136"/>
                  </a:ext>
                </a:extLst>
              </a:tr>
            </a:tbl>
          </a:graphicData>
        </a:graphic>
      </p:graphicFrame>
      <p:graphicFrame>
        <p:nvGraphicFramePr>
          <p:cNvPr id="12" name="Table 11">
            <a:extLst>
              <a:ext uri="{FF2B5EF4-FFF2-40B4-BE49-F238E27FC236}">
                <a16:creationId xmlns:a16="http://schemas.microsoft.com/office/drawing/2014/main" id="{F6E3B34C-DF63-907A-DD9E-BB3243731209}"/>
              </a:ext>
            </a:extLst>
          </p:cNvPr>
          <p:cNvGraphicFramePr>
            <a:graphicFrameLocks noGrp="1"/>
          </p:cNvGraphicFramePr>
          <p:nvPr>
            <p:extLst>
              <p:ext uri="{D42A27DB-BD31-4B8C-83A1-F6EECF244321}">
                <p14:modId xmlns:p14="http://schemas.microsoft.com/office/powerpoint/2010/main" val="1636014067"/>
              </p:ext>
            </p:extLst>
          </p:nvPr>
        </p:nvGraphicFramePr>
        <p:xfrm>
          <a:off x="285539" y="978436"/>
          <a:ext cx="7378700" cy="1714500"/>
        </p:xfrm>
        <a:graphic>
          <a:graphicData uri="http://schemas.openxmlformats.org/drawingml/2006/table">
            <a:tbl>
              <a:tblPr/>
              <a:tblGrid>
                <a:gridCol w="1247238">
                  <a:extLst>
                    <a:ext uri="{9D8B030D-6E8A-4147-A177-3AD203B41FA5}">
                      <a16:colId xmlns:a16="http://schemas.microsoft.com/office/drawing/2014/main" val="2904494966"/>
                    </a:ext>
                  </a:extLst>
                </a:gridCol>
                <a:gridCol w="2323100">
                  <a:extLst>
                    <a:ext uri="{9D8B030D-6E8A-4147-A177-3AD203B41FA5}">
                      <a16:colId xmlns:a16="http://schemas.microsoft.com/office/drawing/2014/main" val="372735450"/>
                    </a:ext>
                  </a:extLst>
                </a:gridCol>
                <a:gridCol w="774367">
                  <a:extLst>
                    <a:ext uri="{9D8B030D-6E8A-4147-A177-3AD203B41FA5}">
                      <a16:colId xmlns:a16="http://schemas.microsoft.com/office/drawing/2014/main" val="3629783127"/>
                    </a:ext>
                  </a:extLst>
                </a:gridCol>
                <a:gridCol w="710894">
                  <a:extLst>
                    <a:ext uri="{9D8B030D-6E8A-4147-A177-3AD203B41FA5}">
                      <a16:colId xmlns:a16="http://schemas.microsoft.com/office/drawing/2014/main" val="2211644046"/>
                    </a:ext>
                  </a:extLst>
                </a:gridCol>
                <a:gridCol w="774367">
                  <a:extLst>
                    <a:ext uri="{9D8B030D-6E8A-4147-A177-3AD203B41FA5}">
                      <a16:colId xmlns:a16="http://schemas.microsoft.com/office/drawing/2014/main" val="2524371488"/>
                    </a:ext>
                  </a:extLst>
                </a:gridCol>
                <a:gridCol w="774367">
                  <a:extLst>
                    <a:ext uri="{9D8B030D-6E8A-4147-A177-3AD203B41FA5}">
                      <a16:colId xmlns:a16="http://schemas.microsoft.com/office/drawing/2014/main" val="2332353091"/>
                    </a:ext>
                  </a:extLst>
                </a:gridCol>
                <a:gridCol w="774367">
                  <a:extLst>
                    <a:ext uri="{9D8B030D-6E8A-4147-A177-3AD203B41FA5}">
                      <a16:colId xmlns:a16="http://schemas.microsoft.com/office/drawing/2014/main" val="3983710666"/>
                    </a:ext>
                  </a:extLst>
                </a:gridCol>
              </a:tblGrid>
              <a:tr h="190500">
                <a:tc>
                  <a:txBody>
                    <a:bodyPr/>
                    <a:lstStyle/>
                    <a:p>
                      <a:pPr algn="ctr" fontAlgn="b"/>
                      <a:r>
                        <a:rPr lang="en-US" sz="1100" b="1" i="0" u="none" strike="noStrike">
                          <a:solidFill>
                            <a:srgbClr val="000000"/>
                          </a:solidFill>
                          <a:effectLst/>
                          <a:latin typeface="Calibri" panose="020F0502020204030204" pitchFamily="34" charset="0"/>
                        </a:rPr>
                        <a:t>INCOME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1" i="0" u="none" strike="noStrike">
                          <a:solidFill>
                            <a:srgbClr val="000000"/>
                          </a:solidFill>
                          <a:effectLst/>
                          <a:latin typeface="Calibri" panose="020F0502020204030204" pitchFamily="34" charset="0"/>
                        </a:rPr>
                        <a:t>Assumptions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1" i="0" u="none" strike="noStrike" dirty="0">
                          <a:solidFill>
                            <a:srgbClr val="000000"/>
                          </a:solidFill>
                          <a:effectLst/>
                          <a:latin typeface="Calibri" panose="020F0502020204030204" pitchFamily="34" charset="0"/>
                        </a:rPr>
                        <a:t>Year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1" i="0" u="none" strike="noStrike" dirty="0">
                          <a:solidFill>
                            <a:srgbClr val="000000"/>
                          </a:solidFill>
                          <a:effectLst/>
                          <a:latin typeface="Calibri" panose="020F0502020204030204" pitchFamily="34" charset="0"/>
                        </a:rPr>
                        <a:t>Year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1" i="0" u="none" strike="noStrike" dirty="0">
                          <a:solidFill>
                            <a:srgbClr val="000000"/>
                          </a:solidFill>
                          <a:effectLst/>
                          <a:latin typeface="Calibri" panose="020F0502020204030204" pitchFamily="34" charset="0"/>
                        </a:rPr>
                        <a:t>Year 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1" i="0" u="none" strike="noStrike" dirty="0">
                          <a:solidFill>
                            <a:srgbClr val="000000"/>
                          </a:solidFill>
                          <a:effectLst/>
                          <a:latin typeface="Calibri" panose="020F0502020204030204" pitchFamily="34" charset="0"/>
                        </a:rPr>
                        <a:t>Year 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n-US" sz="1100" b="1" i="0" u="none" strike="noStrike" dirty="0">
                          <a:solidFill>
                            <a:srgbClr val="000000"/>
                          </a:solidFill>
                          <a:effectLst/>
                          <a:latin typeface="Calibri" panose="020F0502020204030204" pitchFamily="34" charset="0"/>
                        </a:rPr>
                        <a:t>Year 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1390523622"/>
                  </a:ext>
                </a:extLst>
              </a:tr>
              <a:tr h="190500">
                <a:tc>
                  <a:txBody>
                    <a:bodyPr/>
                    <a:lstStyle/>
                    <a:p>
                      <a:pPr algn="l" fontAlgn="b"/>
                      <a:r>
                        <a:rPr lang="en-US" sz="1100" b="0" i="0" u="none" strike="noStrike">
                          <a:solidFill>
                            <a:srgbClr val="FFFFFF"/>
                          </a:solidFill>
                          <a:effectLst/>
                          <a:latin typeface="Calibri" panose="020F0502020204030204" pitchFamily="34" charset="0"/>
                        </a:rPr>
                        <a:t>No.of tents/year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FFFFFF"/>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100" b="0" i="0" u="none" strike="noStrike">
                          <a:solidFill>
                            <a:srgbClr val="FFFFFF"/>
                          </a:solidFill>
                          <a:effectLst/>
                          <a:latin typeface="Calibri" panose="020F0502020204030204" pitchFamily="34" charset="0"/>
                        </a:rPr>
                        <a:t>3650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FFFFFF"/>
                          </a:solidFill>
                          <a:effectLst/>
                          <a:latin typeface="Calibri" panose="020F0502020204030204" pitchFamily="34" charset="0"/>
                        </a:rPr>
                        <a:t>3650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FFFFFF"/>
                          </a:solidFill>
                          <a:effectLst/>
                          <a:latin typeface="Calibri" panose="020F0502020204030204" pitchFamily="34" charset="0"/>
                        </a:rPr>
                        <a:t>3650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FFFFFF"/>
                          </a:solidFill>
                          <a:effectLst/>
                          <a:latin typeface="Calibri" panose="020F0502020204030204" pitchFamily="34" charset="0"/>
                        </a:rPr>
                        <a:t>3650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FFFFFF"/>
                          </a:solidFill>
                          <a:effectLst/>
                          <a:latin typeface="Calibri" panose="020F0502020204030204" pitchFamily="34" charset="0"/>
                        </a:rPr>
                        <a:t>3650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2015311"/>
                  </a:ext>
                </a:extLst>
              </a:tr>
              <a:tr h="190500">
                <a:tc>
                  <a:txBody>
                    <a:bodyPr/>
                    <a:lstStyle/>
                    <a:p>
                      <a:pPr algn="l" fontAlgn="b"/>
                      <a:r>
                        <a:rPr lang="en-US" sz="1100" b="0" i="0" u="none" strike="noStrike">
                          <a:solidFill>
                            <a:srgbClr val="FFFFFF"/>
                          </a:solidFill>
                          <a:effectLst/>
                          <a:latin typeface="Calibri" panose="020F0502020204030204" pitchFamily="34" charset="0"/>
                        </a:rPr>
                        <a:t>Occupancy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FFFFFF"/>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FFFFFF"/>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FFFFFF"/>
                          </a:solidFill>
                          <a:effectLst/>
                          <a:latin typeface="Calibri" panose="020F0502020204030204" pitchFamily="34" charset="0"/>
                        </a:rPr>
                        <a:t>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FFFFFF"/>
                          </a:solidFill>
                          <a:effectLst/>
                          <a:latin typeface="Calibri" panose="020F0502020204030204" pitchFamily="34" charset="0"/>
                        </a:rPr>
                        <a:t>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FFFFFF"/>
                          </a:solidFill>
                          <a:effectLst/>
                          <a:latin typeface="Calibri" panose="020F0502020204030204" pitchFamily="34" charset="0"/>
                        </a:rPr>
                        <a:t>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FFFFFF"/>
                          </a:solidFill>
                          <a:effectLst/>
                          <a:latin typeface="Calibri" panose="020F0502020204030204" pitchFamily="34" charset="0"/>
                        </a:rPr>
                        <a:t>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3338435"/>
                  </a:ext>
                </a:extLst>
              </a:tr>
              <a:tr h="190500">
                <a:tc>
                  <a:txBody>
                    <a:bodyPr/>
                    <a:lstStyle/>
                    <a:p>
                      <a:pPr algn="l" fontAlgn="b"/>
                      <a:r>
                        <a:rPr lang="en-US" sz="1100" b="0" i="0" u="none" strike="noStrike">
                          <a:solidFill>
                            <a:srgbClr val="FFFFFF"/>
                          </a:solidFill>
                          <a:effectLst/>
                          <a:latin typeface="Calibri" panose="020F0502020204030204" pitchFamily="34" charset="0"/>
                        </a:rPr>
                        <a:t>No.of tents sold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FFFFFF"/>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FFFFFF"/>
                          </a:solidFill>
                          <a:effectLst/>
                          <a:latin typeface="Calibri" panose="020F0502020204030204" pitchFamily="34" charset="0"/>
                        </a:rPr>
                        <a:t>1825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FFFFFF"/>
                          </a:solidFill>
                          <a:effectLst/>
                          <a:latin typeface="Calibri" panose="020F0502020204030204" pitchFamily="34" charset="0"/>
                        </a:rPr>
                        <a:t>2190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FFFFFF"/>
                          </a:solidFill>
                          <a:effectLst/>
                          <a:latin typeface="Calibri" panose="020F0502020204030204" pitchFamily="34" charset="0"/>
                        </a:rPr>
                        <a:t>2555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FFFFFF"/>
                          </a:solidFill>
                          <a:effectLst/>
                          <a:latin typeface="Calibri" panose="020F0502020204030204" pitchFamily="34" charset="0"/>
                        </a:rPr>
                        <a:t>2920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FFFFFF"/>
                          </a:solidFill>
                          <a:effectLst/>
                          <a:latin typeface="Calibri" panose="020F0502020204030204" pitchFamily="34" charset="0"/>
                        </a:rPr>
                        <a:t>2920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2377178"/>
                  </a:ext>
                </a:extLst>
              </a:tr>
              <a:tr h="190500">
                <a:tc>
                  <a:txBody>
                    <a:bodyPr/>
                    <a:lstStyle/>
                    <a:p>
                      <a:pPr algn="l" fontAlgn="b"/>
                      <a:r>
                        <a:rPr lang="en-US" sz="1100" b="0" i="0" u="none" strike="noStrike">
                          <a:solidFill>
                            <a:srgbClr val="FFFFFF"/>
                          </a:solidFill>
                          <a:effectLst/>
                          <a:latin typeface="Calibri" panose="020F0502020204030204" pitchFamily="34" charset="0"/>
                        </a:rPr>
                        <a:t>Average rate/day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FFFFFF"/>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100" b="0" i="0" u="none" strike="noStrike">
                          <a:solidFill>
                            <a:srgbClr val="FFFFFF"/>
                          </a:solidFill>
                          <a:effectLst/>
                          <a:latin typeface="Calibri" panose="020F0502020204030204" pitchFamily="34" charset="0"/>
                        </a:rPr>
                        <a:t>150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FFFFFF"/>
                          </a:solidFill>
                          <a:effectLst/>
                          <a:latin typeface="Calibri" panose="020F0502020204030204" pitchFamily="34" charset="0"/>
                        </a:rPr>
                        <a:t>170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FFFFFF"/>
                          </a:solidFill>
                          <a:effectLst/>
                          <a:latin typeface="Calibri" panose="020F0502020204030204" pitchFamily="34" charset="0"/>
                        </a:rPr>
                        <a:t>190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FFFFFF"/>
                          </a:solidFill>
                          <a:effectLst/>
                          <a:latin typeface="Calibri" panose="020F0502020204030204" pitchFamily="34" charset="0"/>
                        </a:rPr>
                        <a:t>210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FFFFFF"/>
                          </a:solidFill>
                          <a:effectLst/>
                          <a:latin typeface="Calibri" panose="020F0502020204030204" pitchFamily="34" charset="0"/>
                        </a:rPr>
                        <a:t>230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8116554"/>
                  </a:ext>
                </a:extLst>
              </a:tr>
              <a:tr h="190500">
                <a:tc>
                  <a:txBody>
                    <a:bodyPr/>
                    <a:lstStyle/>
                    <a:p>
                      <a:pPr algn="l" fontAlgn="b"/>
                      <a:r>
                        <a:rPr lang="en-US" sz="1100" b="0" i="0" u="none" strike="noStrike">
                          <a:solidFill>
                            <a:srgbClr val="FFFFFF"/>
                          </a:solidFill>
                          <a:effectLst/>
                          <a:latin typeface="Calibri" panose="020F0502020204030204" pitchFamily="34" charset="0"/>
                        </a:rPr>
                        <a:t>Tent revenues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FFFFFF"/>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FFFFFF"/>
                          </a:solidFill>
                          <a:effectLst/>
                          <a:latin typeface="Calibri" panose="020F0502020204030204" pitchFamily="34" charset="0"/>
                        </a:rPr>
                        <a:t>         273,750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FFFFFF"/>
                          </a:solidFill>
                          <a:effectLst/>
                          <a:latin typeface="Calibri" panose="020F0502020204030204" pitchFamily="34" charset="0"/>
                        </a:rPr>
                        <a:t>      372,300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FFFFFF"/>
                          </a:solidFill>
                          <a:effectLst/>
                          <a:latin typeface="Calibri" panose="020F0502020204030204" pitchFamily="34" charset="0"/>
                        </a:rPr>
                        <a:t>         485,450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FFFFFF"/>
                          </a:solidFill>
                          <a:effectLst/>
                          <a:latin typeface="Calibri" panose="020F0502020204030204" pitchFamily="34" charset="0"/>
                        </a:rPr>
                        <a:t>         613,200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FFFFFF"/>
                          </a:solidFill>
                          <a:effectLst/>
                          <a:latin typeface="Calibri" panose="020F0502020204030204" pitchFamily="34" charset="0"/>
                        </a:rPr>
                        <a:t>         671,600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9367269"/>
                  </a:ext>
                </a:extLst>
              </a:tr>
              <a:tr h="190500">
                <a:tc>
                  <a:txBody>
                    <a:bodyPr/>
                    <a:lstStyle/>
                    <a:p>
                      <a:pPr algn="l" fontAlgn="b"/>
                      <a:r>
                        <a:rPr lang="en-US" sz="1100" b="0" i="0" u="none" strike="noStrike">
                          <a:solidFill>
                            <a:srgbClr val="FFFFFF"/>
                          </a:solidFill>
                          <a:effectLst/>
                          <a:latin typeface="Calibri" panose="020F0502020204030204" pitchFamily="34" charset="0"/>
                        </a:rPr>
                        <a:t>F&amp;B revenues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FFFFFF"/>
                          </a:solidFill>
                          <a:effectLst/>
                          <a:latin typeface="Calibri" panose="020F0502020204030204" pitchFamily="34" charset="0"/>
                        </a:rPr>
                        <a:t>20% of room revenues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FFFFFF"/>
                          </a:solidFill>
                          <a:effectLst/>
                          <a:latin typeface="Calibri" panose="020F0502020204030204" pitchFamily="34" charset="0"/>
                        </a:rPr>
                        <a:t>           54,750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FFFFFF"/>
                          </a:solidFill>
                          <a:effectLst/>
                          <a:latin typeface="Calibri" panose="020F0502020204030204" pitchFamily="34" charset="0"/>
                        </a:rPr>
                        <a:t>         74,460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FFFFFF"/>
                          </a:solidFill>
                          <a:effectLst/>
                          <a:latin typeface="Calibri" panose="020F0502020204030204" pitchFamily="34" charset="0"/>
                        </a:rPr>
                        <a:t>           97,090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FFFFFF"/>
                          </a:solidFill>
                          <a:effectLst/>
                          <a:latin typeface="Calibri" panose="020F0502020204030204" pitchFamily="34" charset="0"/>
                        </a:rPr>
                        <a:t>         122,640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FFFFFF"/>
                          </a:solidFill>
                          <a:effectLst/>
                          <a:latin typeface="Calibri" panose="020F0502020204030204" pitchFamily="34" charset="0"/>
                        </a:rPr>
                        <a:t>         134,320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6489712"/>
                  </a:ext>
                </a:extLst>
              </a:tr>
              <a:tr h="190500">
                <a:tc>
                  <a:txBody>
                    <a:bodyPr/>
                    <a:lstStyle/>
                    <a:p>
                      <a:pPr algn="l" fontAlgn="b"/>
                      <a:r>
                        <a:rPr lang="en-US" sz="1100" b="0" i="0" u="none" strike="noStrike">
                          <a:solidFill>
                            <a:srgbClr val="FFFFFF"/>
                          </a:solidFill>
                          <a:effectLst/>
                          <a:latin typeface="Calibri" panose="020F0502020204030204" pitchFamily="34" charset="0"/>
                        </a:rPr>
                        <a:t>Other revenues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FFFFFF"/>
                          </a:solidFill>
                          <a:effectLst/>
                          <a:latin typeface="Calibri" panose="020F0502020204030204" pitchFamily="34" charset="0"/>
                        </a:rPr>
                        <a:t>5% of room revenues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FFFFFF"/>
                          </a:solidFill>
                          <a:effectLst/>
                          <a:latin typeface="Calibri" panose="020F0502020204030204" pitchFamily="34" charset="0"/>
                        </a:rPr>
                        <a:t>           13,688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FFFFFF"/>
                          </a:solidFill>
                          <a:effectLst/>
                          <a:latin typeface="Calibri" panose="020F0502020204030204" pitchFamily="34" charset="0"/>
                        </a:rPr>
                        <a:t>         18,615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FFFFFF"/>
                          </a:solidFill>
                          <a:effectLst/>
                          <a:latin typeface="Calibri" panose="020F0502020204030204" pitchFamily="34" charset="0"/>
                        </a:rPr>
                        <a:t>           24,273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FFFFFF"/>
                          </a:solidFill>
                          <a:effectLst/>
                          <a:latin typeface="Calibri" panose="020F0502020204030204" pitchFamily="34" charset="0"/>
                        </a:rPr>
                        <a:t>           30,660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FFFFFF"/>
                          </a:solidFill>
                          <a:effectLst/>
                          <a:latin typeface="Calibri" panose="020F0502020204030204" pitchFamily="34" charset="0"/>
                        </a:rPr>
                        <a:t>           33,580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5189345"/>
                  </a:ext>
                </a:extLst>
              </a:tr>
              <a:tr h="190500">
                <a:tc>
                  <a:txBody>
                    <a:bodyPr/>
                    <a:lstStyle/>
                    <a:p>
                      <a:pPr algn="l" fontAlgn="b"/>
                      <a:r>
                        <a:rPr lang="en-US" sz="1100" b="1" i="0" u="none" strike="noStrike">
                          <a:solidFill>
                            <a:srgbClr val="000000"/>
                          </a:solidFill>
                          <a:effectLst/>
                          <a:latin typeface="Calibri" panose="020F0502020204030204" pitchFamily="34" charset="0"/>
                        </a:rPr>
                        <a:t>Total  Revenues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1" i="0" u="none" strike="noStrike">
                          <a:solidFill>
                            <a:srgbClr val="000000"/>
                          </a:solidFill>
                          <a:effectLst/>
                          <a:latin typeface="Calibri" panose="020F0502020204030204" pitchFamily="34" charset="0"/>
                        </a:rPr>
                        <a:t>         342,188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l" fontAlgn="b"/>
                      <a:r>
                        <a:rPr lang="en-US" sz="1100" b="1" i="0" u="none" strike="noStrike">
                          <a:solidFill>
                            <a:srgbClr val="000000"/>
                          </a:solidFill>
                          <a:effectLst/>
                          <a:latin typeface="Calibri" panose="020F0502020204030204" pitchFamily="34" charset="0"/>
                        </a:rPr>
                        <a:t>      465,375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l" fontAlgn="b"/>
                      <a:r>
                        <a:rPr lang="en-US" sz="1100" b="1" i="0" u="none" strike="noStrike">
                          <a:solidFill>
                            <a:srgbClr val="000000"/>
                          </a:solidFill>
                          <a:effectLst/>
                          <a:latin typeface="Calibri" panose="020F0502020204030204" pitchFamily="34" charset="0"/>
                        </a:rPr>
                        <a:t>         606,813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l" fontAlgn="b"/>
                      <a:r>
                        <a:rPr lang="en-US" sz="1100" b="1" i="0" u="none" strike="noStrike">
                          <a:solidFill>
                            <a:srgbClr val="000000"/>
                          </a:solidFill>
                          <a:effectLst/>
                          <a:latin typeface="Calibri" panose="020F0502020204030204" pitchFamily="34" charset="0"/>
                        </a:rPr>
                        <a:t>         766,500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l" fontAlgn="b"/>
                      <a:r>
                        <a:rPr lang="en-US" sz="1100" b="1" i="0" u="none" strike="noStrike" dirty="0">
                          <a:solidFill>
                            <a:srgbClr val="000000"/>
                          </a:solidFill>
                          <a:effectLst/>
                          <a:latin typeface="Calibri" panose="020F0502020204030204" pitchFamily="34" charset="0"/>
                        </a:rPr>
                        <a:t>         839,500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2292242405"/>
                  </a:ext>
                </a:extLst>
              </a:tr>
            </a:tbl>
          </a:graphicData>
        </a:graphic>
      </p:graphicFrame>
      <p:pic>
        <p:nvPicPr>
          <p:cNvPr id="18" name="Picture 17">
            <a:extLst>
              <a:ext uri="{FF2B5EF4-FFF2-40B4-BE49-F238E27FC236}">
                <a16:creationId xmlns:a16="http://schemas.microsoft.com/office/drawing/2014/main" id="{D404BF90-7AC3-56AA-5151-964639F4709E}"/>
              </a:ext>
            </a:extLst>
          </p:cNvPr>
          <p:cNvPicPr>
            <a:picLocks noChangeAspect="1"/>
          </p:cNvPicPr>
          <p:nvPr/>
        </p:nvPicPr>
        <p:blipFill>
          <a:blip r:embed="rId3"/>
          <a:stretch>
            <a:fillRect/>
          </a:stretch>
        </p:blipFill>
        <p:spPr>
          <a:xfrm>
            <a:off x="285539" y="3572695"/>
            <a:ext cx="7378700" cy="2487168"/>
          </a:xfrm>
          <a:prstGeom prst="rect">
            <a:avLst/>
          </a:prstGeom>
        </p:spPr>
      </p:pic>
      <p:graphicFrame>
        <p:nvGraphicFramePr>
          <p:cNvPr id="19" name="Object 18">
            <a:extLst>
              <a:ext uri="{FF2B5EF4-FFF2-40B4-BE49-F238E27FC236}">
                <a16:creationId xmlns:a16="http://schemas.microsoft.com/office/drawing/2014/main" id="{6C7513ED-960A-2A70-3607-4968AFC802AF}"/>
              </a:ext>
            </a:extLst>
          </p:cNvPr>
          <p:cNvGraphicFramePr>
            <a:graphicFrameLocks noChangeAspect="1"/>
          </p:cNvGraphicFramePr>
          <p:nvPr>
            <p:extLst>
              <p:ext uri="{D42A27DB-BD31-4B8C-83A1-F6EECF244321}">
                <p14:modId xmlns:p14="http://schemas.microsoft.com/office/powerpoint/2010/main" val="4186954606"/>
              </p:ext>
            </p:extLst>
          </p:nvPr>
        </p:nvGraphicFramePr>
        <p:xfrm>
          <a:off x="7810711" y="4354760"/>
          <a:ext cx="4095750" cy="461519"/>
        </p:xfrm>
        <a:graphic>
          <a:graphicData uri="http://schemas.openxmlformats.org/presentationml/2006/ole">
            <mc:AlternateContent xmlns:mc="http://schemas.openxmlformats.org/markup-compatibility/2006">
              <mc:Choice xmlns:v="urn:schemas-microsoft-com:vml" Requires="v">
                <p:oleObj name="Worksheet" r:id="rId4" imgW="3581470" imgH="418927" progId="Excel.Sheet.12">
                  <p:embed/>
                </p:oleObj>
              </mc:Choice>
              <mc:Fallback>
                <p:oleObj name="Worksheet" r:id="rId4" imgW="3581470" imgH="418927" progId="Excel.Sheet.12">
                  <p:embed/>
                  <p:pic>
                    <p:nvPicPr>
                      <p:cNvPr id="0" name=""/>
                      <p:cNvPicPr/>
                      <p:nvPr/>
                    </p:nvPicPr>
                    <p:blipFill>
                      <a:blip r:embed="rId5"/>
                      <a:stretch>
                        <a:fillRect/>
                      </a:stretch>
                    </p:blipFill>
                    <p:spPr>
                      <a:xfrm>
                        <a:off x="7810711" y="4354760"/>
                        <a:ext cx="4095750" cy="461519"/>
                      </a:xfrm>
                      <a:prstGeom prst="rect">
                        <a:avLst/>
                      </a:prstGeom>
                    </p:spPr>
                  </p:pic>
                </p:oleObj>
              </mc:Fallback>
            </mc:AlternateContent>
          </a:graphicData>
        </a:graphic>
      </p:graphicFrame>
    </p:spTree>
    <p:extLst>
      <p:ext uri="{BB962C8B-B14F-4D97-AF65-F5344CB8AC3E}">
        <p14:creationId xmlns:p14="http://schemas.microsoft.com/office/powerpoint/2010/main" val="2753022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B0B98C-1CF9-002F-5400-A465055616F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Effect>
                      <a14:brightnessContrast bright="-60000"/>
                    </a14:imgEffect>
                  </a14:imgLayer>
                </a14:imgProps>
              </a:ext>
            </a:extLst>
          </a:blip>
          <a:stretch>
            <a:fillRect/>
          </a:stretch>
        </p:blipFill>
        <p:spPr>
          <a:xfrm>
            <a:off x="0" y="10885"/>
            <a:ext cx="12192000" cy="6836229"/>
          </a:xfrm>
          <a:prstGeom prst="rect">
            <a:avLst/>
          </a:prstGeom>
        </p:spPr>
      </p:pic>
      <p:pic>
        <p:nvPicPr>
          <p:cNvPr id="16" name="Picture 15">
            <a:extLst>
              <a:ext uri="{FF2B5EF4-FFF2-40B4-BE49-F238E27FC236}">
                <a16:creationId xmlns:a16="http://schemas.microsoft.com/office/drawing/2014/main" id="{B2EDB4B0-F2C8-C96E-711E-1F9DFBABB318}"/>
              </a:ext>
            </a:extLst>
          </p:cNvPr>
          <p:cNvPicPr>
            <a:picLocks noChangeAspect="1"/>
          </p:cNvPicPr>
          <p:nvPr/>
        </p:nvPicPr>
        <p:blipFill>
          <a:blip r:embed="rId4"/>
          <a:stretch>
            <a:fillRect/>
          </a:stretch>
        </p:blipFill>
        <p:spPr>
          <a:xfrm>
            <a:off x="0" y="0"/>
            <a:ext cx="12192000" cy="6858000"/>
          </a:xfrm>
          <a:prstGeom prst="rect">
            <a:avLst/>
          </a:prstGeom>
        </p:spPr>
      </p:pic>
      <p:pic>
        <p:nvPicPr>
          <p:cNvPr id="4" name="Picture 2" descr="May be an image of text that says 'V SENSI'">
            <a:extLst>
              <a:ext uri="{FF2B5EF4-FFF2-40B4-BE49-F238E27FC236}">
                <a16:creationId xmlns:a16="http://schemas.microsoft.com/office/drawing/2014/main" id="{3093C5A7-521C-F140-8AC5-AD6857D15A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99837" y="5280637"/>
            <a:ext cx="1154270" cy="1154270"/>
          </a:xfrm>
          <a:prstGeom prst="flowChartConnector">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8348549-3025-21E8-F681-B48C9ED66288}"/>
              </a:ext>
            </a:extLst>
          </p:cNvPr>
          <p:cNvSpPr txBox="1"/>
          <p:nvPr/>
        </p:nvSpPr>
        <p:spPr>
          <a:xfrm>
            <a:off x="515331" y="736745"/>
            <a:ext cx="5781297" cy="461665"/>
          </a:xfrm>
          <a:prstGeom prst="rect">
            <a:avLst/>
          </a:prstGeom>
          <a:noFill/>
        </p:spPr>
        <p:txBody>
          <a:bodyPr wrap="square" rtlCol="0">
            <a:spAutoFit/>
          </a:bodyPr>
          <a:lstStyle/>
          <a:p>
            <a:r>
              <a:rPr lang="en-US" sz="2400" b="1" u="sng" dirty="0"/>
              <a:t>The VSENSI Glamping Project experience:</a:t>
            </a:r>
          </a:p>
        </p:txBody>
      </p:sp>
      <p:pic>
        <p:nvPicPr>
          <p:cNvPr id="1028" name="Picture 4" descr="Mysk Moon Resort Sharjah">
            <a:extLst>
              <a:ext uri="{FF2B5EF4-FFF2-40B4-BE49-F238E27FC236}">
                <a16:creationId xmlns:a16="http://schemas.microsoft.com/office/drawing/2014/main" id="{2D0C321E-FE13-73E9-1ECF-9F3F7AE434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614" y="2726097"/>
            <a:ext cx="2554928" cy="173096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8283AAC-8864-20F1-E58A-66F6EF9F8EDD}"/>
              </a:ext>
            </a:extLst>
          </p:cNvPr>
          <p:cNvPicPr>
            <a:picLocks noChangeAspect="1"/>
          </p:cNvPicPr>
          <p:nvPr/>
        </p:nvPicPr>
        <p:blipFill>
          <a:blip r:embed="rId7"/>
          <a:stretch>
            <a:fillRect/>
          </a:stretch>
        </p:blipFill>
        <p:spPr>
          <a:xfrm>
            <a:off x="463614" y="4537184"/>
            <a:ext cx="2554928" cy="1730963"/>
          </a:xfrm>
          <a:prstGeom prst="rect">
            <a:avLst/>
          </a:prstGeom>
          <a:ln w="12700">
            <a:solidFill>
              <a:schemeClr val="tx1"/>
            </a:solidFill>
          </a:ln>
        </p:spPr>
      </p:pic>
      <p:sp>
        <p:nvSpPr>
          <p:cNvPr id="7" name="TextBox 6">
            <a:extLst>
              <a:ext uri="{FF2B5EF4-FFF2-40B4-BE49-F238E27FC236}">
                <a16:creationId xmlns:a16="http://schemas.microsoft.com/office/drawing/2014/main" id="{2EC75774-34B4-C682-09B3-CA0A342A05E6}"/>
              </a:ext>
            </a:extLst>
          </p:cNvPr>
          <p:cNvSpPr txBox="1"/>
          <p:nvPr/>
        </p:nvSpPr>
        <p:spPr>
          <a:xfrm>
            <a:off x="638424" y="1646084"/>
            <a:ext cx="2205308" cy="646331"/>
          </a:xfrm>
          <a:prstGeom prst="rect">
            <a:avLst/>
          </a:prstGeom>
          <a:noFill/>
        </p:spPr>
        <p:txBody>
          <a:bodyPr wrap="square" rtlCol="0">
            <a:spAutoFit/>
          </a:bodyPr>
          <a:lstStyle/>
          <a:p>
            <a:pPr algn="ctr"/>
            <a:r>
              <a:rPr lang="en-US" dirty="0" err="1"/>
              <a:t>Mysk</a:t>
            </a:r>
            <a:r>
              <a:rPr lang="en-US" dirty="0"/>
              <a:t> Moon Retreat,  Sharjah, UAE</a:t>
            </a:r>
          </a:p>
        </p:txBody>
      </p:sp>
      <p:pic>
        <p:nvPicPr>
          <p:cNvPr id="8" name="Picture 7">
            <a:extLst>
              <a:ext uri="{FF2B5EF4-FFF2-40B4-BE49-F238E27FC236}">
                <a16:creationId xmlns:a16="http://schemas.microsoft.com/office/drawing/2014/main" id="{4ACD5C8F-9083-5025-3F29-D1157B04B9EA}"/>
              </a:ext>
            </a:extLst>
          </p:cNvPr>
          <p:cNvPicPr>
            <a:picLocks noChangeAspect="1"/>
          </p:cNvPicPr>
          <p:nvPr/>
        </p:nvPicPr>
        <p:blipFill>
          <a:blip r:embed="rId8"/>
          <a:stretch>
            <a:fillRect/>
          </a:stretch>
        </p:blipFill>
        <p:spPr>
          <a:xfrm>
            <a:off x="3284187" y="4537185"/>
            <a:ext cx="2306386" cy="1725696"/>
          </a:xfrm>
          <a:prstGeom prst="rect">
            <a:avLst/>
          </a:prstGeom>
          <a:ln w="12700">
            <a:solidFill>
              <a:schemeClr val="tx1"/>
            </a:solidFill>
          </a:ln>
        </p:spPr>
      </p:pic>
      <p:pic>
        <p:nvPicPr>
          <p:cNvPr id="9" name="Picture 8">
            <a:extLst>
              <a:ext uri="{FF2B5EF4-FFF2-40B4-BE49-F238E27FC236}">
                <a16:creationId xmlns:a16="http://schemas.microsoft.com/office/drawing/2014/main" id="{D857D0AD-663C-769C-1744-CF8C24561F19}"/>
              </a:ext>
            </a:extLst>
          </p:cNvPr>
          <p:cNvPicPr>
            <a:picLocks noChangeAspect="1"/>
          </p:cNvPicPr>
          <p:nvPr/>
        </p:nvPicPr>
        <p:blipFill>
          <a:blip r:embed="rId9"/>
          <a:stretch>
            <a:fillRect/>
          </a:stretch>
        </p:blipFill>
        <p:spPr>
          <a:xfrm>
            <a:off x="3289645" y="2726097"/>
            <a:ext cx="2300928" cy="1725696"/>
          </a:xfrm>
          <a:prstGeom prst="rect">
            <a:avLst/>
          </a:prstGeom>
          <a:ln w="12700">
            <a:solidFill>
              <a:schemeClr val="tx1"/>
            </a:solidFill>
          </a:ln>
        </p:spPr>
      </p:pic>
      <p:sp>
        <p:nvSpPr>
          <p:cNvPr id="10" name="TextBox 9">
            <a:extLst>
              <a:ext uri="{FF2B5EF4-FFF2-40B4-BE49-F238E27FC236}">
                <a16:creationId xmlns:a16="http://schemas.microsoft.com/office/drawing/2014/main" id="{48BBC4FB-6BE0-572E-1C2F-75A907AB4CB1}"/>
              </a:ext>
            </a:extLst>
          </p:cNvPr>
          <p:cNvSpPr txBox="1"/>
          <p:nvPr/>
        </p:nvSpPr>
        <p:spPr>
          <a:xfrm>
            <a:off x="3482156" y="1654551"/>
            <a:ext cx="1883668" cy="646331"/>
          </a:xfrm>
          <a:prstGeom prst="rect">
            <a:avLst/>
          </a:prstGeom>
          <a:noFill/>
        </p:spPr>
        <p:txBody>
          <a:bodyPr wrap="square" rtlCol="0">
            <a:spAutoFit/>
          </a:bodyPr>
          <a:lstStyle/>
          <a:p>
            <a:pPr algn="ctr"/>
            <a:r>
              <a:rPr lang="en-US" dirty="0"/>
              <a:t>Ras Al </a:t>
            </a:r>
            <a:r>
              <a:rPr lang="en-US" dirty="0" err="1"/>
              <a:t>Jinz</a:t>
            </a:r>
            <a:r>
              <a:rPr lang="en-US" dirty="0"/>
              <a:t> Turtle Reserve, Oman</a:t>
            </a:r>
          </a:p>
        </p:txBody>
      </p:sp>
      <p:pic>
        <p:nvPicPr>
          <p:cNvPr id="11" name="Picture 10">
            <a:extLst>
              <a:ext uri="{FF2B5EF4-FFF2-40B4-BE49-F238E27FC236}">
                <a16:creationId xmlns:a16="http://schemas.microsoft.com/office/drawing/2014/main" id="{EA55E4DE-5EF7-B25E-F253-0FE7F6096B9D}"/>
              </a:ext>
            </a:extLst>
          </p:cNvPr>
          <p:cNvPicPr>
            <a:picLocks noChangeAspect="1"/>
          </p:cNvPicPr>
          <p:nvPr/>
        </p:nvPicPr>
        <p:blipFill>
          <a:blip r:embed="rId10"/>
          <a:stretch>
            <a:fillRect/>
          </a:stretch>
        </p:blipFill>
        <p:spPr>
          <a:xfrm>
            <a:off x="5861676" y="2720830"/>
            <a:ext cx="2403373" cy="1725696"/>
          </a:xfrm>
          <a:prstGeom prst="rect">
            <a:avLst/>
          </a:prstGeom>
          <a:ln w="12700">
            <a:solidFill>
              <a:schemeClr val="tx1"/>
            </a:solidFill>
          </a:ln>
        </p:spPr>
      </p:pic>
      <p:sp>
        <p:nvSpPr>
          <p:cNvPr id="12" name="TextBox 11">
            <a:extLst>
              <a:ext uri="{FF2B5EF4-FFF2-40B4-BE49-F238E27FC236}">
                <a16:creationId xmlns:a16="http://schemas.microsoft.com/office/drawing/2014/main" id="{108A39BA-FB16-E420-73EB-7D8E2D3005E6}"/>
              </a:ext>
            </a:extLst>
          </p:cNvPr>
          <p:cNvSpPr txBox="1"/>
          <p:nvPr/>
        </p:nvSpPr>
        <p:spPr>
          <a:xfrm>
            <a:off x="6004248" y="1646083"/>
            <a:ext cx="1883668" cy="646331"/>
          </a:xfrm>
          <a:prstGeom prst="rect">
            <a:avLst/>
          </a:prstGeom>
          <a:noFill/>
        </p:spPr>
        <p:txBody>
          <a:bodyPr wrap="square" rtlCol="0">
            <a:spAutoFit/>
          </a:bodyPr>
          <a:lstStyle/>
          <a:p>
            <a:pPr algn="ctr"/>
            <a:r>
              <a:rPr lang="en-US" b="0" i="0" dirty="0">
                <a:effectLst/>
              </a:rPr>
              <a:t>Khaybar Harrat</a:t>
            </a:r>
            <a:r>
              <a:rPr lang="en-US" dirty="0"/>
              <a:t>, Saudi Arabia</a:t>
            </a:r>
          </a:p>
        </p:txBody>
      </p:sp>
      <p:pic>
        <p:nvPicPr>
          <p:cNvPr id="13" name="Picture 12">
            <a:extLst>
              <a:ext uri="{FF2B5EF4-FFF2-40B4-BE49-F238E27FC236}">
                <a16:creationId xmlns:a16="http://schemas.microsoft.com/office/drawing/2014/main" id="{06164F7B-A78C-42DC-97AE-B2A3BB131DBA}"/>
              </a:ext>
            </a:extLst>
          </p:cNvPr>
          <p:cNvPicPr>
            <a:picLocks noChangeAspect="1"/>
          </p:cNvPicPr>
          <p:nvPr/>
        </p:nvPicPr>
        <p:blipFill>
          <a:blip r:embed="rId11"/>
          <a:stretch>
            <a:fillRect/>
          </a:stretch>
        </p:blipFill>
        <p:spPr>
          <a:xfrm>
            <a:off x="5861675" y="4537185"/>
            <a:ext cx="2403373" cy="1725696"/>
          </a:xfrm>
          <a:prstGeom prst="rect">
            <a:avLst/>
          </a:prstGeom>
          <a:ln w="12700">
            <a:solidFill>
              <a:schemeClr val="tx1"/>
            </a:solidFill>
          </a:ln>
        </p:spPr>
      </p:pic>
      <p:pic>
        <p:nvPicPr>
          <p:cNvPr id="14" name="Picture 13">
            <a:extLst>
              <a:ext uri="{FF2B5EF4-FFF2-40B4-BE49-F238E27FC236}">
                <a16:creationId xmlns:a16="http://schemas.microsoft.com/office/drawing/2014/main" id="{AE91668A-BB1D-8363-22C1-E6F323ABF2A2}"/>
              </a:ext>
            </a:extLst>
          </p:cNvPr>
          <p:cNvPicPr>
            <a:picLocks noChangeAspect="1"/>
          </p:cNvPicPr>
          <p:nvPr/>
        </p:nvPicPr>
        <p:blipFill>
          <a:blip r:embed="rId12"/>
          <a:stretch>
            <a:fillRect/>
          </a:stretch>
        </p:blipFill>
        <p:spPr>
          <a:xfrm>
            <a:off x="8506983" y="2720830"/>
            <a:ext cx="2629177" cy="1725696"/>
          </a:xfrm>
          <a:prstGeom prst="rect">
            <a:avLst/>
          </a:prstGeom>
          <a:ln w="12700">
            <a:solidFill>
              <a:schemeClr val="tx1"/>
            </a:solidFill>
          </a:ln>
        </p:spPr>
      </p:pic>
      <p:sp>
        <p:nvSpPr>
          <p:cNvPr id="15" name="TextBox 14">
            <a:extLst>
              <a:ext uri="{FF2B5EF4-FFF2-40B4-BE49-F238E27FC236}">
                <a16:creationId xmlns:a16="http://schemas.microsoft.com/office/drawing/2014/main" id="{5AE96031-C11E-299A-C1DE-B297872F9C45}"/>
              </a:ext>
            </a:extLst>
          </p:cNvPr>
          <p:cNvSpPr txBox="1"/>
          <p:nvPr/>
        </p:nvSpPr>
        <p:spPr>
          <a:xfrm>
            <a:off x="8526340" y="1647383"/>
            <a:ext cx="2609820" cy="646331"/>
          </a:xfrm>
          <a:prstGeom prst="rect">
            <a:avLst/>
          </a:prstGeom>
          <a:noFill/>
        </p:spPr>
        <p:txBody>
          <a:bodyPr wrap="square" rtlCol="0">
            <a:spAutoFit/>
          </a:bodyPr>
          <a:lstStyle/>
          <a:p>
            <a:pPr algn="ctr"/>
            <a:r>
              <a:rPr lang="en-US" b="0" i="0" dirty="0">
                <a:effectLst/>
              </a:rPr>
              <a:t>Pre-fabricated Hotel, Duqm, Oman</a:t>
            </a:r>
            <a:endParaRPr lang="en-US" dirty="0"/>
          </a:p>
        </p:txBody>
      </p:sp>
    </p:spTree>
    <p:extLst>
      <p:ext uri="{BB962C8B-B14F-4D97-AF65-F5344CB8AC3E}">
        <p14:creationId xmlns:p14="http://schemas.microsoft.com/office/powerpoint/2010/main" val="1047571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B0B98C-1CF9-002F-5400-A465055616F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Effect>
                      <a14:brightnessContrast bright="-60000"/>
                    </a14:imgEffect>
                  </a14:imgLayer>
                </a14:imgProps>
              </a:ext>
            </a:extLst>
          </a:blip>
          <a:stretch>
            <a:fillRect/>
          </a:stretch>
        </p:blipFill>
        <p:spPr>
          <a:xfrm>
            <a:off x="0" y="10885"/>
            <a:ext cx="12192000" cy="6836229"/>
          </a:xfrm>
          <a:prstGeom prst="rect">
            <a:avLst/>
          </a:prstGeom>
        </p:spPr>
      </p:pic>
      <p:sp>
        <p:nvSpPr>
          <p:cNvPr id="3" name="TextBox 2">
            <a:extLst>
              <a:ext uri="{FF2B5EF4-FFF2-40B4-BE49-F238E27FC236}">
                <a16:creationId xmlns:a16="http://schemas.microsoft.com/office/drawing/2014/main" id="{1C9B1EBC-0F5D-2F8F-AF39-0382590B896E}"/>
              </a:ext>
            </a:extLst>
          </p:cNvPr>
          <p:cNvSpPr txBox="1"/>
          <p:nvPr/>
        </p:nvSpPr>
        <p:spPr>
          <a:xfrm>
            <a:off x="931715" y="1664239"/>
            <a:ext cx="6312047" cy="3477875"/>
          </a:xfrm>
          <a:prstGeom prst="rect">
            <a:avLst/>
          </a:prstGeom>
          <a:noFill/>
        </p:spPr>
        <p:txBody>
          <a:bodyPr wrap="square">
            <a:spAutoFit/>
          </a:bodyPr>
          <a:lstStyle/>
          <a:p>
            <a:pPr marL="285750" indent="-285750" algn="l">
              <a:buFont typeface="Arial" panose="020B0604020202020204" pitchFamily="34" charset="0"/>
              <a:buChar char="•"/>
            </a:pPr>
            <a:r>
              <a:rPr lang="en-US" sz="2000" b="0" i="0" dirty="0">
                <a:effectLst/>
              </a:rPr>
              <a:t>We have years of progressive and deep project experience with Glamping business</a:t>
            </a:r>
          </a:p>
          <a:p>
            <a:pPr marL="285750" indent="-285750" algn="l">
              <a:buFont typeface="Arial" panose="020B0604020202020204" pitchFamily="34" charset="0"/>
              <a:buChar char="•"/>
            </a:pPr>
            <a:r>
              <a:rPr lang="en-US" sz="2000" b="0" i="0" dirty="0">
                <a:effectLst/>
              </a:rPr>
              <a:t>We understand no two projects are the same due to location, country, markets, visitor source and variations in project costs.</a:t>
            </a:r>
          </a:p>
          <a:p>
            <a:pPr marL="285750" indent="-285750" algn="l">
              <a:buFont typeface="Arial" panose="020B0604020202020204" pitchFamily="34" charset="0"/>
              <a:buChar char="•"/>
            </a:pPr>
            <a:r>
              <a:rPr lang="en-US" sz="2000" b="0" i="0" dirty="0">
                <a:effectLst/>
              </a:rPr>
              <a:t>We understand not all glamping tents are suitable for all sites and need tailor-made solutions.</a:t>
            </a:r>
          </a:p>
          <a:p>
            <a:pPr marL="285750" indent="-285750" algn="l">
              <a:buFont typeface="Arial" panose="020B0604020202020204" pitchFamily="34" charset="0"/>
              <a:buChar char="•"/>
            </a:pPr>
            <a:r>
              <a:rPr lang="en-US" sz="2000" b="0" i="0" dirty="0">
                <a:effectLst/>
              </a:rPr>
              <a:t>Our industry connections enable us to give informed advice on future unit purchases.</a:t>
            </a:r>
          </a:p>
          <a:p>
            <a:pPr marL="285750" indent="-285750" algn="l">
              <a:buFont typeface="Arial" panose="020B0604020202020204" pitchFamily="34" charset="0"/>
              <a:buChar char="•"/>
            </a:pPr>
            <a:r>
              <a:rPr lang="en-US" sz="2000" b="0" i="0" dirty="0">
                <a:effectLst/>
              </a:rPr>
              <a:t>We do the whole process from finance to development to profitable operations. </a:t>
            </a:r>
          </a:p>
        </p:txBody>
      </p:sp>
      <p:pic>
        <p:nvPicPr>
          <p:cNvPr id="4" name="Picture 2" descr="May be an image of text that says 'V SENSI'">
            <a:extLst>
              <a:ext uri="{FF2B5EF4-FFF2-40B4-BE49-F238E27FC236}">
                <a16:creationId xmlns:a16="http://schemas.microsoft.com/office/drawing/2014/main" id="{3093C5A7-521C-F140-8AC5-AD6857D15A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9837" y="5280637"/>
            <a:ext cx="1154270" cy="1154270"/>
          </a:xfrm>
          <a:prstGeom prst="flowChartConnector">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8348549-3025-21E8-F681-B48C9ED66288}"/>
              </a:ext>
            </a:extLst>
          </p:cNvPr>
          <p:cNvSpPr txBox="1"/>
          <p:nvPr/>
        </p:nvSpPr>
        <p:spPr>
          <a:xfrm>
            <a:off x="931716" y="983125"/>
            <a:ext cx="4786177" cy="461665"/>
          </a:xfrm>
          <a:prstGeom prst="rect">
            <a:avLst/>
          </a:prstGeom>
          <a:noFill/>
        </p:spPr>
        <p:txBody>
          <a:bodyPr wrap="square" rtlCol="0">
            <a:spAutoFit/>
          </a:bodyPr>
          <a:lstStyle/>
          <a:p>
            <a:r>
              <a:rPr lang="en-US" sz="2400" b="1" u="sng" dirty="0"/>
              <a:t>The VSENSI Glamping Advantage</a:t>
            </a:r>
          </a:p>
        </p:txBody>
      </p:sp>
    </p:spTree>
    <p:extLst>
      <p:ext uri="{BB962C8B-B14F-4D97-AF65-F5344CB8AC3E}">
        <p14:creationId xmlns:p14="http://schemas.microsoft.com/office/powerpoint/2010/main" val="511060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B0B98C-1CF9-002F-5400-A465055616F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Effect>
                      <a14:brightnessContrast bright="-60000"/>
                    </a14:imgEffect>
                  </a14:imgLayer>
                </a14:imgProps>
              </a:ext>
            </a:extLst>
          </a:blip>
          <a:stretch>
            <a:fillRect/>
          </a:stretch>
        </p:blipFill>
        <p:spPr>
          <a:xfrm>
            <a:off x="0" y="10885"/>
            <a:ext cx="12192000" cy="6836229"/>
          </a:xfrm>
          <a:prstGeom prst="rect">
            <a:avLst/>
          </a:prstGeom>
        </p:spPr>
      </p:pic>
      <p:pic>
        <p:nvPicPr>
          <p:cNvPr id="13" name="Picture 12">
            <a:extLst>
              <a:ext uri="{FF2B5EF4-FFF2-40B4-BE49-F238E27FC236}">
                <a16:creationId xmlns:a16="http://schemas.microsoft.com/office/drawing/2014/main" id="{366CF48C-9B1F-4F17-9EBC-A7527D676B07}"/>
              </a:ext>
            </a:extLst>
          </p:cNvPr>
          <p:cNvPicPr>
            <a:picLocks noChangeAspect="1"/>
          </p:cNvPicPr>
          <p:nvPr/>
        </p:nvPicPr>
        <p:blipFill>
          <a:blip r:embed="rId4"/>
          <a:stretch>
            <a:fillRect/>
          </a:stretch>
        </p:blipFill>
        <p:spPr>
          <a:xfrm>
            <a:off x="0" y="0"/>
            <a:ext cx="12192000" cy="6858000"/>
          </a:xfrm>
          <a:prstGeom prst="rect">
            <a:avLst/>
          </a:prstGeom>
        </p:spPr>
      </p:pic>
      <p:pic>
        <p:nvPicPr>
          <p:cNvPr id="4" name="Picture 2" descr="May be an image of text that says 'V SENSI'">
            <a:extLst>
              <a:ext uri="{FF2B5EF4-FFF2-40B4-BE49-F238E27FC236}">
                <a16:creationId xmlns:a16="http://schemas.microsoft.com/office/drawing/2014/main" id="{3093C5A7-521C-F140-8AC5-AD6857D15A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99837" y="5280637"/>
            <a:ext cx="1154270" cy="1154270"/>
          </a:xfrm>
          <a:prstGeom prst="flowChartConnector">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8348549-3025-21E8-F681-B48C9ED66288}"/>
              </a:ext>
            </a:extLst>
          </p:cNvPr>
          <p:cNvSpPr txBox="1"/>
          <p:nvPr/>
        </p:nvSpPr>
        <p:spPr>
          <a:xfrm>
            <a:off x="444337" y="369135"/>
            <a:ext cx="2968952" cy="461665"/>
          </a:xfrm>
          <a:prstGeom prst="rect">
            <a:avLst/>
          </a:prstGeom>
          <a:noFill/>
        </p:spPr>
        <p:txBody>
          <a:bodyPr wrap="square" rtlCol="0">
            <a:spAutoFit/>
          </a:bodyPr>
          <a:lstStyle/>
          <a:p>
            <a:r>
              <a:rPr lang="en-US" sz="2400" b="1" u="sng" dirty="0"/>
              <a:t>Sample tent designs:</a:t>
            </a:r>
          </a:p>
        </p:txBody>
      </p:sp>
      <p:pic>
        <p:nvPicPr>
          <p:cNvPr id="2" name="Picture 1">
            <a:extLst>
              <a:ext uri="{FF2B5EF4-FFF2-40B4-BE49-F238E27FC236}">
                <a16:creationId xmlns:a16="http://schemas.microsoft.com/office/drawing/2014/main" id="{E864CBBA-9E8C-F92D-4A78-7672748BFCBA}"/>
              </a:ext>
            </a:extLst>
          </p:cNvPr>
          <p:cNvPicPr>
            <a:picLocks noChangeAspect="1"/>
          </p:cNvPicPr>
          <p:nvPr/>
        </p:nvPicPr>
        <p:blipFill rotWithShape="1">
          <a:blip r:embed="rId6"/>
          <a:srcRect l="10792" t="2667" r="66208" b="66221"/>
          <a:stretch/>
        </p:blipFill>
        <p:spPr>
          <a:xfrm>
            <a:off x="416462" y="1061652"/>
            <a:ext cx="2628900" cy="2000250"/>
          </a:xfrm>
          <a:prstGeom prst="rect">
            <a:avLst/>
          </a:prstGeom>
        </p:spPr>
      </p:pic>
      <p:pic>
        <p:nvPicPr>
          <p:cNvPr id="7" name="Picture 6">
            <a:extLst>
              <a:ext uri="{FF2B5EF4-FFF2-40B4-BE49-F238E27FC236}">
                <a16:creationId xmlns:a16="http://schemas.microsoft.com/office/drawing/2014/main" id="{F67205F6-DBF6-9F9B-2E65-8E5A7C964C60}"/>
              </a:ext>
            </a:extLst>
          </p:cNvPr>
          <p:cNvPicPr>
            <a:picLocks noChangeAspect="1"/>
          </p:cNvPicPr>
          <p:nvPr/>
        </p:nvPicPr>
        <p:blipFill rotWithShape="1">
          <a:blip r:embed="rId6"/>
          <a:srcRect l="36579" t="4222" r="36131" b="68889"/>
          <a:stretch/>
        </p:blipFill>
        <p:spPr>
          <a:xfrm>
            <a:off x="3240616" y="1061652"/>
            <a:ext cx="2628900" cy="2000250"/>
          </a:xfrm>
          <a:prstGeom prst="rect">
            <a:avLst/>
          </a:prstGeom>
        </p:spPr>
      </p:pic>
      <p:pic>
        <p:nvPicPr>
          <p:cNvPr id="8" name="Picture 7">
            <a:extLst>
              <a:ext uri="{FF2B5EF4-FFF2-40B4-BE49-F238E27FC236}">
                <a16:creationId xmlns:a16="http://schemas.microsoft.com/office/drawing/2014/main" id="{09BA100B-720C-DB5C-BA4D-1A1A3B7CC917}"/>
              </a:ext>
            </a:extLst>
          </p:cNvPr>
          <p:cNvPicPr>
            <a:picLocks noChangeAspect="1"/>
          </p:cNvPicPr>
          <p:nvPr/>
        </p:nvPicPr>
        <p:blipFill rotWithShape="1">
          <a:blip r:embed="rId6"/>
          <a:srcRect l="66167" t="3247" r="4818" b="64890"/>
          <a:stretch/>
        </p:blipFill>
        <p:spPr>
          <a:xfrm>
            <a:off x="6064770" y="1061652"/>
            <a:ext cx="2628901" cy="2000250"/>
          </a:xfrm>
          <a:prstGeom prst="rect">
            <a:avLst/>
          </a:prstGeom>
        </p:spPr>
      </p:pic>
      <p:pic>
        <p:nvPicPr>
          <p:cNvPr id="9" name="Picture 8">
            <a:extLst>
              <a:ext uri="{FF2B5EF4-FFF2-40B4-BE49-F238E27FC236}">
                <a16:creationId xmlns:a16="http://schemas.microsoft.com/office/drawing/2014/main" id="{D01815BA-BC89-2338-8671-A5283240C462}"/>
              </a:ext>
            </a:extLst>
          </p:cNvPr>
          <p:cNvPicPr>
            <a:picLocks noChangeAspect="1"/>
          </p:cNvPicPr>
          <p:nvPr/>
        </p:nvPicPr>
        <p:blipFill rotWithShape="1">
          <a:blip r:embed="rId6"/>
          <a:srcRect l="6667" t="34260" r="60083" b="32000"/>
          <a:stretch/>
        </p:blipFill>
        <p:spPr>
          <a:xfrm>
            <a:off x="8888925" y="1072720"/>
            <a:ext cx="2644649" cy="1989182"/>
          </a:xfrm>
          <a:prstGeom prst="rect">
            <a:avLst/>
          </a:prstGeom>
        </p:spPr>
      </p:pic>
      <p:pic>
        <p:nvPicPr>
          <p:cNvPr id="10" name="Picture 9">
            <a:extLst>
              <a:ext uri="{FF2B5EF4-FFF2-40B4-BE49-F238E27FC236}">
                <a16:creationId xmlns:a16="http://schemas.microsoft.com/office/drawing/2014/main" id="{E165CC95-7B8B-54D6-E205-3C98EC67EA69}"/>
              </a:ext>
            </a:extLst>
          </p:cNvPr>
          <p:cNvPicPr>
            <a:picLocks noChangeAspect="1"/>
          </p:cNvPicPr>
          <p:nvPr/>
        </p:nvPicPr>
        <p:blipFill rotWithShape="1">
          <a:blip r:embed="rId6"/>
          <a:srcRect l="39942" t="64453" r="33471" b="4435"/>
          <a:stretch/>
        </p:blipFill>
        <p:spPr>
          <a:xfrm>
            <a:off x="417423" y="4939947"/>
            <a:ext cx="2628900" cy="1711842"/>
          </a:xfrm>
          <a:prstGeom prst="rect">
            <a:avLst/>
          </a:prstGeom>
        </p:spPr>
      </p:pic>
      <p:pic>
        <p:nvPicPr>
          <p:cNvPr id="11" name="Picture 10">
            <a:extLst>
              <a:ext uri="{FF2B5EF4-FFF2-40B4-BE49-F238E27FC236}">
                <a16:creationId xmlns:a16="http://schemas.microsoft.com/office/drawing/2014/main" id="{BF2DB8A0-F0BC-5150-8104-746AEA028E8A}"/>
              </a:ext>
            </a:extLst>
          </p:cNvPr>
          <p:cNvPicPr>
            <a:picLocks noChangeAspect="1"/>
          </p:cNvPicPr>
          <p:nvPr/>
        </p:nvPicPr>
        <p:blipFill rotWithShape="1">
          <a:blip r:embed="rId6"/>
          <a:srcRect l="71918" t="62838" r="6208" b="6223"/>
          <a:stretch/>
        </p:blipFill>
        <p:spPr>
          <a:xfrm>
            <a:off x="3249172" y="4961174"/>
            <a:ext cx="2628900" cy="1707675"/>
          </a:xfrm>
          <a:prstGeom prst="rect">
            <a:avLst/>
          </a:prstGeom>
        </p:spPr>
      </p:pic>
      <p:pic>
        <p:nvPicPr>
          <p:cNvPr id="12" name="Picture 11">
            <a:extLst>
              <a:ext uri="{FF2B5EF4-FFF2-40B4-BE49-F238E27FC236}">
                <a16:creationId xmlns:a16="http://schemas.microsoft.com/office/drawing/2014/main" id="{0344D101-8307-0B2A-04D5-8223F3A2255D}"/>
              </a:ext>
            </a:extLst>
          </p:cNvPr>
          <p:cNvPicPr>
            <a:picLocks noChangeAspect="1"/>
          </p:cNvPicPr>
          <p:nvPr/>
        </p:nvPicPr>
        <p:blipFill rotWithShape="1">
          <a:blip r:embed="rId6"/>
          <a:srcRect l="68042" t="35778" r="5983" b="33111"/>
          <a:stretch/>
        </p:blipFill>
        <p:spPr>
          <a:xfrm>
            <a:off x="6080921" y="4922886"/>
            <a:ext cx="2628900" cy="1728903"/>
          </a:xfrm>
          <a:prstGeom prst="rect">
            <a:avLst/>
          </a:prstGeom>
        </p:spPr>
      </p:pic>
    </p:spTree>
    <p:extLst>
      <p:ext uri="{BB962C8B-B14F-4D97-AF65-F5344CB8AC3E}">
        <p14:creationId xmlns:p14="http://schemas.microsoft.com/office/powerpoint/2010/main" val="4134515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A5A1FD5-E236-87C8-8A1F-A97449F4662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11200"/>
                    </a14:imgEffect>
                    <a14:imgEffect>
                      <a14:brightnessContrast bright="-40000" contrast="40000"/>
                    </a14:imgEffect>
                  </a14:imgLayer>
                </a14:imgProps>
              </a:ext>
            </a:extLst>
          </a:blip>
          <a:stretch>
            <a:fillRect/>
          </a:stretch>
        </p:blipFill>
        <p:spPr>
          <a:xfrm>
            <a:off x="0" y="11567"/>
            <a:ext cx="12191999" cy="6846433"/>
          </a:xfrm>
          <a:prstGeom prst="rect">
            <a:avLst/>
          </a:prstGeom>
        </p:spPr>
      </p:pic>
      <p:pic>
        <p:nvPicPr>
          <p:cNvPr id="4" name="Picture 2" descr="May be an image of text that says 'V SENSI'">
            <a:extLst>
              <a:ext uri="{FF2B5EF4-FFF2-40B4-BE49-F238E27FC236}">
                <a16:creationId xmlns:a16="http://schemas.microsoft.com/office/drawing/2014/main" id="{0D5104DB-CFEB-EA60-20F5-9ACCB127C1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2668" y="1911579"/>
            <a:ext cx="2071684" cy="2071684"/>
          </a:xfrm>
          <a:prstGeom prst="flowChartConnector">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6" name="Picture 2" descr="May be an image of text that says 'V SENSI'">
            <a:extLst>
              <a:ext uri="{FF2B5EF4-FFF2-40B4-BE49-F238E27FC236}">
                <a16:creationId xmlns:a16="http://schemas.microsoft.com/office/drawing/2014/main" id="{A21BD2C4-6D6A-B126-C436-8AC429DB66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45" y="1911579"/>
            <a:ext cx="2167106" cy="2167106"/>
          </a:xfrm>
          <a:prstGeom prst="flowChartConnector">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D59F944-9717-B0E4-CF3A-D711427EBB3D}"/>
              </a:ext>
            </a:extLst>
          </p:cNvPr>
          <p:cNvSpPr txBox="1"/>
          <p:nvPr/>
        </p:nvSpPr>
        <p:spPr>
          <a:xfrm>
            <a:off x="249157" y="4078685"/>
            <a:ext cx="3721260" cy="707886"/>
          </a:xfrm>
          <a:prstGeom prst="rect">
            <a:avLst/>
          </a:prstGeom>
          <a:noFill/>
        </p:spPr>
        <p:txBody>
          <a:bodyPr wrap="square" rtlCol="0">
            <a:spAutoFit/>
          </a:bodyPr>
          <a:lstStyle/>
          <a:p>
            <a:pPr algn="ctr"/>
            <a:r>
              <a:rPr lang="en-US" sz="4000" dirty="0"/>
              <a:t>Glamping</a:t>
            </a:r>
          </a:p>
        </p:txBody>
      </p:sp>
      <p:sp>
        <p:nvSpPr>
          <p:cNvPr id="8" name="TextBox 7">
            <a:extLst>
              <a:ext uri="{FF2B5EF4-FFF2-40B4-BE49-F238E27FC236}">
                <a16:creationId xmlns:a16="http://schemas.microsoft.com/office/drawing/2014/main" id="{BFDE7EB7-E846-FC7D-987A-79489255F869}"/>
              </a:ext>
            </a:extLst>
          </p:cNvPr>
          <p:cNvSpPr txBox="1"/>
          <p:nvPr/>
        </p:nvSpPr>
        <p:spPr>
          <a:xfrm>
            <a:off x="4219574" y="552306"/>
            <a:ext cx="3721259" cy="1815882"/>
          </a:xfrm>
          <a:prstGeom prst="rect">
            <a:avLst/>
          </a:prstGeom>
          <a:noFill/>
        </p:spPr>
        <p:txBody>
          <a:bodyPr wrap="square" rtlCol="0">
            <a:spAutoFit/>
          </a:bodyPr>
          <a:lstStyle/>
          <a:p>
            <a:pPr algn="ctr"/>
            <a:r>
              <a:rPr lang="en-US" b="1" u="sng" dirty="0">
                <a:cs typeface="Calibri" panose="020F0502020204030204" pitchFamily="34" charset="0"/>
              </a:rPr>
              <a:t>Singapore</a:t>
            </a:r>
          </a:p>
          <a:p>
            <a:pPr algn="ctr"/>
            <a:r>
              <a:rPr lang="en-US" sz="1600" dirty="0">
                <a:cs typeface="Calibri" panose="020F0502020204030204" pitchFamily="34" charset="0"/>
              </a:rPr>
              <a:t>10 Anson Road, 18- 11</a:t>
            </a:r>
          </a:p>
          <a:p>
            <a:pPr algn="ctr"/>
            <a:r>
              <a:rPr lang="en-US" sz="1600" dirty="0">
                <a:cs typeface="Calibri" panose="020F0502020204030204" pitchFamily="34" charset="0"/>
              </a:rPr>
              <a:t>International Plaza, Singapore 079903</a:t>
            </a:r>
          </a:p>
          <a:p>
            <a:pPr algn="ctr"/>
            <a:r>
              <a:rPr lang="en-US" sz="1600" b="1" dirty="0">
                <a:cs typeface="Calibri" panose="020F0502020204030204" pitchFamily="34" charset="0"/>
              </a:rPr>
              <a:t>Email: </a:t>
            </a:r>
            <a:r>
              <a:rPr lang="en-US" sz="1600" dirty="0">
                <a:cs typeface="Calibri" panose="020F0502020204030204" pitchFamily="34" charset="0"/>
                <a:hlinkClick r:id="rId5">
                  <a:extLst>
                    <a:ext uri="{A12FA001-AC4F-418D-AE19-62706E023703}">
                      <ahyp:hlinkClr xmlns:ahyp="http://schemas.microsoft.com/office/drawing/2018/hyperlinkcolor" val="tx"/>
                    </a:ext>
                  </a:extLst>
                </a:hlinkClick>
              </a:rPr>
              <a:t>ds@5sensiconcept.com</a:t>
            </a:r>
            <a:endParaRPr lang="en-US" sz="1600" dirty="0">
              <a:cs typeface="Calibri" panose="020F0502020204030204" pitchFamily="34" charset="0"/>
            </a:endParaRPr>
          </a:p>
          <a:p>
            <a:pPr algn="ctr"/>
            <a:r>
              <a:rPr lang="en-US" sz="1600" b="1" dirty="0">
                <a:cs typeface="Calibri" panose="020F0502020204030204" pitchFamily="34" charset="0"/>
              </a:rPr>
              <a:t>Ph: </a:t>
            </a:r>
            <a:r>
              <a:rPr lang="en-US" sz="1600" dirty="0">
                <a:cs typeface="Calibri" panose="020F0502020204030204" pitchFamily="34" charset="0"/>
              </a:rPr>
              <a:t>+68 9800 2165</a:t>
            </a:r>
          </a:p>
          <a:p>
            <a:pPr algn="ctr"/>
            <a:r>
              <a:rPr lang="en-US" sz="1600" dirty="0">
                <a:cs typeface="Calibri" panose="020F0502020204030204" pitchFamily="34" charset="0"/>
              </a:rPr>
              <a:t>Web: www.5sensiconcept.com</a:t>
            </a:r>
          </a:p>
          <a:p>
            <a:pPr algn="ctr"/>
            <a:endParaRPr lang="en-US" sz="1400" dirty="0">
              <a:latin typeface="Bierstadt" panose="020B000402020202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FE94976D-E6FE-C67C-7313-75AFFFE93025}"/>
              </a:ext>
            </a:extLst>
          </p:cNvPr>
          <p:cNvSpPr txBox="1"/>
          <p:nvPr/>
        </p:nvSpPr>
        <p:spPr>
          <a:xfrm>
            <a:off x="4367151" y="2410090"/>
            <a:ext cx="3573682" cy="1354217"/>
          </a:xfrm>
          <a:prstGeom prst="rect">
            <a:avLst/>
          </a:prstGeom>
          <a:noFill/>
        </p:spPr>
        <p:txBody>
          <a:bodyPr wrap="square">
            <a:spAutoFit/>
          </a:bodyPr>
          <a:lstStyle/>
          <a:p>
            <a:pPr algn="ctr"/>
            <a:r>
              <a:rPr lang="en-US" b="1" u="sng" dirty="0">
                <a:cs typeface="Calibri" panose="020F0502020204030204" pitchFamily="34" charset="0"/>
              </a:rPr>
              <a:t>Middle East</a:t>
            </a:r>
          </a:p>
          <a:p>
            <a:pPr algn="ctr"/>
            <a:r>
              <a:rPr lang="en-US" sz="1600" dirty="0">
                <a:cs typeface="Calibri" panose="020F0502020204030204" pitchFamily="34" charset="0"/>
              </a:rPr>
              <a:t>2405, HDS Tower, Jumeirah Lake Towers</a:t>
            </a:r>
          </a:p>
          <a:p>
            <a:pPr algn="ctr"/>
            <a:r>
              <a:rPr lang="en-US" sz="1600" dirty="0">
                <a:cs typeface="Calibri" panose="020F0502020204030204" pitchFamily="34" charset="0"/>
              </a:rPr>
              <a:t>Dubai, United Arab Emirates</a:t>
            </a:r>
          </a:p>
          <a:p>
            <a:pPr algn="ctr"/>
            <a:r>
              <a:rPr lang="en-US" sz="1600" b="1" dirty="0">
                <a:cs typeface="Calibri" panose="020F0502020204030204" pitchFamily="34" charset="0"/>
              </a:rPr>
              <a:t>Email: </a:t>
            </a:r>
            <a:r>
              <a:rPr lang="en-US" sz="1600" dirty="0">
                <a:cs typeface="Calibri" panose="020F0502020204030204" pitchFamily="34" charset="0"/>
              </a:rPr>
              <a:t>ag@5sensiconcept.com</a:t>
            </a:r>
          </a:p>
          <a:p>
            <a:pPr algn="ctr"/>
            <a:r>
              <a:rPr lang="en-US" sz="1600" b="1" dirty="0">
                <a:cs typeface="Calibri" panose="020F0502020204030204" pitchFamily="34" charset="0"/>
              </a:rPr>
              <a:t>Ph: </a:t>
            </a:r>
            <a:r>
              <a:rPr lang="en-US" sz="1600" dirty="0">
                <a:cs typeface="Calibri" panose="020F0502020204030204" pitchFamily="34" charset="0"/>
              </a:rPr>
              <a:t>+971 04 4534976</a:t>
            </a:r>
          </a:p>
        </p:txBody>
      </p:sp>
      <p:sp>
        <p:nvSpPr>
          <p:cNvPr id="10" name="TextBox 9">
            <a:extLst>
              <a:ext uri="{FF2B5EF4-FFF2-40B4-BE49-F238E27FC236}">
                <a16:creationId xmlns:a16="http://schemas.microsoft.com/office/drawing/2014/main" id="{0F22B6A7-8049-43BF-E474-0BB2684168F7}"/>
              </a:ext>
            </a:extLst>
          </p:cNvPr>
          <p:cNvSpPr txBox="1"/>
          <p:nvPr/>
        </p:nvSpPr>
        <p:spPr>
          <a:xfrm>
            <a:off x="4641596" y="4109276"/>
            <a:ext cx="3024792" cy="1107996"/>
          </a:xfrm>
          <a:prstGeom prst="rect">
            <a:avLst/>
          </a:prstGeom>
          <a:noFill/>
        </p:spPr>
        <p:txBody>
          <a:bodyPr wrap="square" rtlCol="0">
            <a:spAutoFit/>
          </a:bodyPr>
          <a:lstStyle/>
          <a:p>
            <a:pPr algn="ctr"/>
            <a:r>
              <a:rPr lang="en-US" b="1" u="sng" dirty="0">
                <a:cs typeface="Calibri" panose="020F0502020204030204" pitchFamily="34" charset="0"/>
              </a:rPr>
              <a:t>Europe</a:t>
            </a:r>
          </a:p>
          <a:p>
            <a:pPr algn="ctr"/>
            <a:r>
              <a:rPr lang="en-US" sz="1600" dirty="0">
                <a:cs typeface="Calibri" panose="020F0502020204030204" pitchFamily="34" charset="0"/>
              </a:rPr>
              <a:t>264, Main Street</a:t>
            </a:r>
          </a:p>
          <a:p>
            <a:pPr algn="ctr"/>
            <a:r>
              <a:rPr lang="en-US" sz="1600" dirty="0" err="1">
                <a:cs typeface="Calibri" panose="020F0502020204030204" pitchFamily="34" charset="0"/>
              </a:rPr>
              <a:t>Mallieha</a:t>
            </a:r>
            <a:r>
              <a:rPr lang="en-US" sz="1600" dirty="0">
                <a:cs typeface="Calibri" panose="020F0502020204030204" pitchFamily="34" charset="0"/>
              </a:rPr>
              <a:t>, Malta </a:t>
            </a:r>
          </a:p>
          <a:p>
            <a:pPr algn="ctr"/>
            <a:r>
              <a:rPr lang="en-US" sz="1600" dirty="0">
                <a:cs typeface="Calibri" panose="020F0502020204030204" pitchFamily="34" charset="0"/>
              </a:rPr>
              <a:t>MLH 2317079903</a:t>
            </a:r>
          </a:p>
        </p:txBody>
      </p:sp>
      <p:sp>
        <p:nvSpPr>
          <p:cNvPr id="11" name="TextBox 10">
            <a:extLst>
              <a:ext uri="{FF2B5EF4-FFF2-40B4-BE49-F238E27FC236}">
                <a16:creationId xmlns:a16="http://schemas.microsoft.com/office/drawing/2014/main" id="{097B294A-8C1B-A958-E42F-D55E0930C31A}"/>
              </a:ext>
            </a:extLst>
          </p:cNvPr>
          <p:cNvSpPr txBox="1"/>
          <p:nvPr/>
        </p:nvSpPr>
        <p:spPr>
          <a:xfrm>
            <a:off x="8924523" y="4109276"/>
            <a:ext cx="2667973" cy="1200329"/>
          </a:xfrm>
          <a:prstGeom prst="rect">
            <a:avLst/>
          </a:prstGeom>
          <a:noFill/>
        </p:spPr>
        <p:txBody>
          <a:bodyPr wrap="square" rtlCol="0">
            <a:spAutoFit/>
          </a:bodyPr>
          <a:lstStyle/>
          <a:p>
            <a:pPr algn="ctr"/>
            <a:r>
              <a:rPr lang="en-US" sz="2400" dirty="0"/>
              <a:t>Hospitality</a:t>
            </a:r>
          </a:p>
          <a:p>
            <a:pPr algn="ctr"/>
            <a:r>
              <a:rPr lang="en-US" sz="2400" dirty="0"/>
              <a:t>Wellness </a:t>
            </a:r>
          </a:p>
          <a:p>
            <a:pPr algn="ctr"/>
            <a:r>
              <a:rPr lang="en-US" sz="2400" dirty="0"/>
              <a:t>Lifestyle</a:t>
            </a:r>
          </a:p>
        </p:txBody>
      </p:sp>
    </p:spTree>
    <p:extLst>
      <p:ext uri="{BB962C8B-B14F-4D97-AF65-F5344CB8AC3E}">
        <p14:creationId xmlns:p14="http://schemas.microsoft.com/office/powerpoint/2010/main" val="2317535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May be an image of text that says 'V SENSI'">
            <a:extLst>
              <a:ext uri="{FF2B5EF4-FFF2-40B4-BE49-F238E27FC236}">
                <a16:creationId xmlns:a16="http://schemas.microsoft.com/office/drawing/2014/main" id="{BDB2EE31-106E-8FC2-F96A-A981BE7D4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2447" y="590320"/>
            <a:ext cx="2167106" cy="2167106"/>
          </a:xfrm>
          <a:prstGeom prst="flowChartConnector">
            <a:avLst/>
          </a:prstGeom>
          <a:noFill/>
          <a:ln w="19050">
            <a:solidFill>
              <a:schemeClr val="bg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3097243-093B-3EBD-9BAE-45268CA7F4C0}"/>
              </a:ext>
            </a:extLst>
          </p:cNvPr>
          <p:cNvSpPr txBox="1"/>
          <p:nvPr/>
        </p:nvSpPr>
        <p:spPr>
          <a:xfrm>
            <a:off x="4235370" y="2757426"/>
            <a:ext cx="3721260" cy="830997"/>
          </a:xfrm>
          <a:prstGeom prst="rect">
            <a:avLst/>
          </a:prstGeom>
          <a:noFill/>
        </p:spPr>
        <p:txBody>
          <a:bodyPr wrap="square" rtlCol="0">
            <a:spAutoFit/>
          </a:bodyPr>
          <a:lstStyle/>
          <a:p>
            <a:pPr algn="ctr"/>
            <a:r>
              <a:rPr lang="en-US" sz="4800" dirty="0"/>
              <a:t>Glamping</a:t>
            </a:r>
          </a:p>
        </p:txBody>
      </p:sp>
      <p:sp>
        <p:nvSpPr>
          <p:cNvPr id="2" name="TextBox 1">
            <a:extLst>
              <a:ext uri="{FF2B5EF4-FFF2-40B4-BE49-F238E27FC236}">
                <a16:creationId xmlns:a16="http://schemas.microsoft.com/office/drawing/2014/main" id="{F74DF0F8-3BCA-6DE8-6C4E-550C7FE0E65C}"/>
              </a:ext>
            </a:extLst>
          </p:cNvPr>
          <p:cNvSpPr txBox="1"/>
          <p:nvPr/>
        </p:nvSpPr>
        <p:spPr>
          <a:xfrm>
            <a:off x="4235370" y="4824351"/>
            <a:ext cx="3721260" cy="830997"/>
          </a:xfrm>
          <a:prstGeom prst="rect">
            <a:avLst/>
          </a:prstGeom>
          <a:noFill/>
          <a:ln>
            <a:solidFill>
              <a:schemeClr val="tx1"/>
            </a:solidFill>
          </a:ln>
        </p:spPr>
        <p:txBody>
          <a:bodyPr wrap="square" rtlCol="0">
            <a:spAutoFit/>
          </a:bodyPr>
          <a:lstStyle/>
          <a:p>
            <a:pPr algn="ctr"/>
            <a:r>
              <a:rPr lang="en-US" sz="4800" dirty="0">
                <a:ln>
                  <a:solidFill>
                    <a:schemeClr val="tx1"/>
                  </a:solidFill>
                </a:ln>
              </a:rPr>
              <a:t>Thank</a:t>
            </a:r>
            <a:r>
              <a:rPr lang="en-US" sz="4800" dirty="0"/>
              <a:t> You</a:t>
            </a:r>
          </a:p>
        </p:txBody>
      </p:sp>
    </p:spTree>
    <p:extLst>
      <p:ext uri="{BB962C8B-B14F-4D97-AF65-F5344CB8AC3E}">
        <p14:creationId xmlns:p14="http://schemas.microsoft.com/office/powerpoint/2010/main" val="1799280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y be an image of text that says 'V SENSI'">
            <a:extLst>
              <a:ext uri="{FF2B5EF4-FFF2-40B4-BE49-F238E27FC236}">
                <a16:creationId xmlns:a16="http://schemas.microsoft.com/office/drawing/2014/main" id="{D2B222F9-283F-EF58-C959-86399E70F4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6438" y="2791319"/>
            <a:ext cx="1479122" cy="1479122"/>
          </a:xfrm>
          <a:prstGeom prst="flowChartConnector">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D2B7642-6001-3191-8AC7-738A860CA82A}"/>
              </a:ext>
            </a:extLst>
          </p:cNvPr>
          <p:cNvSpPr txBox="1"/>
          <p:nvPr/>
        </p:nvSpPr>
        <p:spPr>
          <a:xfrm>
            <a:off x="3045619" y="678928"/>
            <a:ext cx="6100762" cy="707886"/>
          </a:xfrm>
          <a:prstGeom prst="rect">
            <a:avLst/>
          </a:prstGeom>
          <a:noFill/>
        </p:spPr>
        <p:txBody>
          <a:bodyPr wrap="square" rtlCol="0">
            <a:spAutoFit/>
          </a:bodyPr>
          <a:lstStyle/>
          <a:p>
            <a:pPr algn="ctr"/>
            <a:r>
              <a:rPr lang="en-US" sz="4000" u="sng" dirty="0">
                <a:latin typeface="Century Gothic" panose="020B0502020202020204" pitchFamily="34" charset="0"/>
                <a:cs typeface="Biome" panose="020B0503030204020804" pitchFamily="34" charset="0"/>
              </a:rPr>
              <a:t>Glamping Business</a:t>
            </a:r>
          </a:p>
        </p:txBody>
      </p:sp>
      <p:sp>
        <p:nvSpPr>
          <p:cNvPr id="4" name="TextBox 3">
            <a:extLst>
              <a:ext uri="{FF2B5EF4-FFF2-40B4-BE49-F238E27FC236}">
                <a16:creationId xmlns:a16="http://schemas.microsoft.com/office/drawing/2014/main" id="{2FFCEBCD-5E9E-36B9-F9D4-F1684B352671}"/>
              </a:ext>
            </a:extLst>
          </p:cNvPr>
          <p:cNvSpPr txBox="1"/>
          <p:nvPr/>
        </p:nvSpPr>
        <p:spPr>
          <a:xfrm>
            <a:off x="1842303" y="1618764"/>
            <a:ext cx="8507392" cy="461665"/>
          </a:xfrm>
          <a:prstGeom prst="rect">
            <a:avLst/>
          </a:prstGeom>
          <a:noFill/>
        </p:spPr>
        <p:txBody>
          <a:bodyPr wrap="square" rtlCol="0">
            <a:spAutoFit/>
          </a:bodyPr>
          <a:lstStyle/>
          <a:p>
            <a:pPr algn="ctr"/>
            <a:r>
              <a:rPr lang="en-US" sz="2400" dirty="0">
                <a:latin typeface="Century Gothic" panose="020B0502020202020204" pitchFamily="34" charset="0"/>
                <a:cs typeface="Biome" panose="020B0503030204020804" pitchFamily="34" charset="0"/>
              </a:rPr>
              <a:t>Design, Development, Planning &amp; Financials</a:t>
            </a:r>
          </a:p>
        </p:txBody>
      </p:sp>
      <p:sp>
        <p:nvSpPr>
          <p:cNvPr id="5" name="TextBox 4">
            <a:extLst>
              <a:ext uri="{FF2B5EF4-FFF2-40B4-BE49-F238E27FC236}">
                <a16:creationId xmlns:a16="http://schemas.microsoft.com/office/drawing/2014/main" id="{C28C6CD9-EF8F-81D1-B4C9-2202E4CFFD73}"/>
              </a:ext>
            </a:extLst>
          </p:cNvPr>
          <p:cNvSpPr txBox="1"/>
          <p:nvPr/>
        </p:nvSpPr>
        <p:spPr>
          <a:xfrm>
            <a:off x="4235370" y="5196007"/>
            <a:ext cx="3721259" cy="1815882"/>
          </a:xfrm>
          <a:prstGeom prst="rect">
            <a:avLst/>
          </a:prstGeom>
          <a:noFill/>
        </p:spPr>
        <p:txBody>
          <a:bodyPr wrap="square" rtlCol="0">
            <a:spAutoFit/>
          </a:bodyPr>
          <a:lstStyle/>
          <a:p>
            <a:pPr algn="ctr"/>
            <a:r>
              <a:rPr lang="en-US" b="1" u="sng" dirty="0">
                <a:solidFill>
                  <a:srgbClr val="FFC000"/>
                </a:solidFill>
                <a:cs typeface="Calibri" panose="020F0502020204030204" pitchFamily="34" charset="0"/>
              </a:rPr>
              <a:t>Singapore</a:t>
            </a:r>
          </a:p>
          <a:p>
            <a:pPr algn="ctr"/>
            <a:r>
              <a:rPr lang="en-US" sz="1600" dirty="0">
                <a:cs typeface="Calibri" panose="020F0502020204030204" pitchFamily="34" charset="0"/>
              </a:rPr>
              <a:t>10 Anson Road, 18- 11</a:t>
            </a:r>
          </a:p>
          <a:p>
            <a:pPr algn="ctr"/>
            <a:r>
              <a:rPr lang="en-US" sz="1600" dirty="0">
                <a:cs typeface="Calibri" panose="020F0502020204030204" pitchFamily="34" charset="0"/>
              </a:rPr>
              <a:t>International Plaza, Singapore 079903</a:t>
            </a:r>
          </a:p>
          <a:p>
            <a:pPr algn="ctr"/>
            <a:r>
              <a:rPr lang="en-US" sz="1600" b="1" dirty="0">
                <a:cs typeface="Calibri" panose="020F0502020204030204" pitchFamily="34" charset="0"/>
              </a:rPr>
              <a:t>Email: </a:t>
            </a:r>
            <a:r>
              <a:rPr lang="en-US" sz="1600" dirty="0">
                <a:cs typeface="Calibri" panose="020F0502020204030204" pitchFamily="34" charset="0"/>
                <a:hlinkClick r:id="rId3">
                  <a:extLst>
                    <a:ext uri="{A12FA001-AC4F-418D-AE19-62706E023703}">
                      <ahyp:hlinkClr xmlns:ahyp="http://schemas.microsoft.com/office/drawing/2018/hyperlinkcolor" val="tx"/>
                    </a:ext>
                  </a:extLst>
                </a:hlinkClick>
              </a:rPr>
              <a:t>ds@5sensiconcept.com</a:t>
            </a:r>
            <a:endParaRPr lang="en-US" sz="1600" dirty="0">
              <a:cs typeface="Calibri" panose="020F0502020204030204" pitchFamily="34" charset="0"/>
            </a:endParaRPr>
          </a:p>
          <a:p>
            <a:pPr algn="ctr"/>
            <a:r>
              <a:rPr lang="en-US" sz="1600" u="sng" dirty="0">
                <a:cs typeface="Calibri" panose="020F0502020204030204" pitchFamily="34" charset="0"/>
              </a:rPr>
              <a:t>Ph: </a:t>
            </a:r>
            <a:r>
              <a:rPr lang="en-US" sz="1600" dirty="0">
                <a:cs typeface="Calibri" panose="020F0502020204030204" pitchFamily="34" charset="0"/>
              </a:rPr>
              <a:t>+68 9800 2165</a:t>
            </a:r>
          </a:p>
          <a:p>
            <a:pPr algn="ctr"/>
            <a:r>
              <a:rPr lang="en-US" sz="1600" dirty="0">
                <a:cs typeface="Calibri" panose="020F0502020204030204" pitchFamily="34" charset="0"/>
              </a:rPr>
              <a:t>Web: www.5sensiconcept.com</a:t>
            </a:r>
          </a:p>
          <a:p>
            <a:pPr algn="ctr"/>
            <a:endParaRPr lang="en-US" sz="1400" dirty="0">
              <a:latin typeface="Bierstadt" panose="020B000402020202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96B6599F-2943-C4B0-2D36-291306AFB665}"/>
              </a:ext>
            </a:extLst>
          </p:cNvPr>
          <p:cNvSpPr txBox="1"/>
          <p:nvPr/>
        </p:nvSpPr>
        <p:spPr>
          <a:xfrm>
            <a:off x="4235370" y="4333114"/>
            <a:ext cx="3721260" cy="400110"/>
          </a:xfrm>
          <a:prstGeom prst="rect">
            <a:avLst/>
          </a:prstGeom>
          <a:noFill/>
        </p:spPr>
        <p:txBody>
          <a:bodyPr wrap="square" rtlCol="0">
            <a:spAutoFit/>
          </a:bodyPr>
          <a:lstStyle/>
          <a:p>
            <a:pPr algn="ctr"/>
            <a:r>
              <a:rPr lang="en-US" sz="2000" dirty="0"/>
              <a:t>Hospitality .  Wellness  .  Lifestyle</a:t>
            </a:r>
          </a:p>
        </p:txBody>
      </p:sp>
      <p:sp>
        <p:nvSpPr>
          <p:cNvPr id="9" name="TextBox 8">
            <a:extLst>
              <a:ext uri="{FF2B5EF4-FFF2-40B4-BE49-F238E27FC236}">
                <a16:creationId xmlns:a16="http://schemas.microsoft.com/office/drawing/2014/main" id="{7F7BA1CB-987C-602C-44A6-E26379B44505}"/>
              </a:ext>
            </a:extLst>
          </p:cNvPr>
          <p:cNvSpPr txBox="1"/>
          <p:nvPr/>
        </p:nvSpPr>
        <p:spPr>
          <a:xfrm>
            <a:off x="661688" y="5196007"/>
            <a:ext cx="3573682" cy="1354217"/>
          </a:xfrm>
          <a:prstGeom prst="rect">
            <a:avLst/>
          </a:prstGeom>
          <a:noFill/>
        </p:spPr>
        <p:txBody>
          <a:bodyPr wrap="square">
            <a:spAutoFit/>
          </a:bodyPr>
          <a:lstStyle/>
          <a:p>
            <a:pPr algn="ctr"/>
            <a:r>
              <a:rPr lang="en-US" b="1" u="sng" dirty="0">
                <a:solidFill>
                  <a:srgbClr val="FEC200"/>
                </a:solidFill>
                <a:cs typeface="Calibri" panose="020F0502020204030204" pitchFamily="34" charset="0"/>
              </a:rPr>
              <a:t>Middle East</a:t>
            </a:r>
          </a:p>
          <a:p>
            <a:pPr algn="ctr"/>
            <a:r>
              <a:rPr lang="en-US" sz="1600" dirty="0">
                <a:cs typeface="Calibri" panose="020F0502020204030204" pitchFamily="34" charset="0"/>
              </a:rPr>
              <a:t>2405, HDS Tower, Jumeirah Lake Towers</a:t>
            </a:r>
          </a:p>
          <a:p>
            <a:pPr algn="ctr"/>
            <a:r>
              <a:rPr lang="en-US" sz="1600" dirty="0">
                <a:cs typeface="Calibri" panose="020F0502020204030204" pitchFamily="34" charset="0"/>
              </a:rPr>
              <a:t>Dubai, United Arab Emirates</a:t>
            </a:r>
          </a:p>
          <a:p>
            <a:pPr algn="ctr"/>
            <a:r>
              <a:rPr lang="en-US" sz="1600" dirty="0">
                <a:cs typeface="Calibri" panose="020F0502020204030204" pitchFamily="34" charset="0"/>
              </a:rPr>
              <a:t>Ph: +971 04 4534976</a:t>
            </a:r>
          </a:p>
          <a:p>
            <a:pPr algn="ctr"/>
            <a:r>
              <a:rPr lang="en-US" sz="1600" dirty="0">
                <a:cs typeface="Calibri" panose="020F0502020204030204" pitchFamily="34" charset="0"/>
              </a:rPr>
              <a:t>Email: ag@5sensiconcept.com</a:t>
            </a:r>
          </a:p>
        </p:txBody>
      </p:sp>
      <p:sp>
        <p:nvSpPr>
          <p:cNvPr id="10" name="TextBox 9">
            <a:extLst>
              <a:ext uri="{FF2B5EF4-FFF2-40B4-BE49-F238E27FC236}">
                <a16:creationId xmlns:a16="http://schemas.microsoft.com/office/drawing/2014/main" id="{7CCC598C-AA05-5E98-F8BA-6B9F81AB7B6F}"/>
              </a:ext>
            </a:extLst>
          </p:cNvPr>
          <p:cNvSpPr txBox="1"/>
          <p:nvPr/>
        </p:nvSpPr>
        <p:spPr>
          <a:xfrm>
            <a:off x="8408985" y="5303729"/>
            <a:ext cx="3024792" cy="1107996"/>
          </a:xfrm>
          <a:prstGeom prst="rect">
            <a:avLst/>
          </a:prstGeom>
          <a:noFill/>
        </p:spPr>
        <p:txBody>
          <a:bodyPr wrap="square" rtlCol="0">
            <a:spAutoFit/>
          </a:bodyPr>
          <a:lstStyle/>
          <a:p>
            <a:pPr algn="ctr"/>
            <a:r>
              <a:rPr lang="en-US" b="1" u="sng" dirty="0">
                <a:solidFill>
                  <a:srgbClr val="FFC000"/>
                </a:solidFill>
                <a:cs typeface="Calibri" panose="020F0502020204030204" pitchFamily="34" charset="0"/>
              </a:rPr>
              <a:t>Europe</a:t>
            </a:r>
          </a:p>
          <a:p>
            <a:pPr algn="ctr"/>
            <a:r>
              <a:rPr lang="en-US" sz="1600" dirty="0">
                <a:cs typeface="Calibri" panose="020F0502020204030204" pitchFamily="34" charset="0"/>
              </a:rPr>
              <a:t>264, Main Street</a:t>
            </a:r>
          </a:p>
          <a:p>
            <a:pPr algn="ctr"/>
            <a:r>
              <a:rPr lang="en-US" sz="1600" dirty="0" err="1">
                <a:cs typeface="Calibri" panose="020F0502020204030204" pitchFamily="34" charset="0"/>
              </a:rPr>
              <a:t>Mallieha</a:t>
            </a:r>
            <a:r>
              <a:rPr lang="en-US" sz="1600" dirty="0">
                <a:cs typeface="Calibri" panose="020F0502020204030204" pitchFamily="34" charset="0"/>
              </a:rPr>
              <a:t>, Malta </a:t>
            </a:r>
          </a:p>
          <a:p>
            <a:pPr algn="ctr"/>
            <a:r>
              <a:rPr lang="en-US" sz="1600" dirty="0">
                <a:cs typeface="Calibri" panose="020F0502020204030204" pitchFamily="34" charset="0"/>
              </a:rPr>
              <a:t>MLH 2317079903</a:t>
            </a:r>
          </a:p>
        </p:txBody>
      </p:sp>
    </p:spTree>
    <p:extLst>
      <p:ext uri="{BB962C8B-B14F-4D97-AF65-F5344CB8AC3E}">
        <p14:creationId xmlns:p14="http://schemas.microsoft.com/office/powerpoint/2010/main" val="3489106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AA4267-18F1-FA3B-7A97-8F0FDC91B5E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61D7843-3ED8-C16A-71F2-0E491CE0C7CC}"/>
              </a:ext>
            </a:extLst>
          </p:cNvPr>
          <p:cNvSpPr txBox="1"/>
          <p:nvPr/>
        </p:nvSpPr>
        <p:spPr>
          <a:xfrm>
            <a:off x="532435" y="763929"/>
            <a:ext cx="1296364" cy="461665"/>
          </a:xfrm>
          <a:prstGeom prst="rect">
            <a:avLst/>
          </a:prstGeom>
          <a:noFill/>
        </p:spPr>
        <p:txBody>
          <a:bodyPr wrap="square" rtlCol="0">
            <a:spAutoFit/>
          </a:bodyPr>
          <a:lstStyle/>
          <a:p>
            <a:r>
              <a:rPr lang="en-US" sz="2400" b="1" u="sng" dirty="0"/>
              <a:t>Index:</a:t>
            </a:r>
          </a:p>
        </p:txBody>
      </p:sp>
      <p:sp>
        <p:nvSpPr>
          <p:cNvPr id="4" name="TextBox 3">
            <a:extLst>
              <a:ext uri="{FF2B5EF4-FFF2-40B4-BE49-F238E27FC236}">
                <a16:creationId xmlns:a16="http://schemas.microsoft.com/office/drawing/2014/main" id="{0291F9BC-50D0-00B3-D71B-F8269490136B}"/>
              </a:ext>
            </a:extLst>
          </p:cNvPr>
          <p:cNvSpPr txBox="1"/>
          <p:nvPr/>
        </p:nvSpPr>
        <p:spPr>
          <a:xfrm>
            <a:off x="532435" y="1412111"/>
            <a:ext cx="4711078" cy="3323987"/>
          </a:xfrm>
          <a:prstGeom prst="rect">
            <a:avLst/>
          </a:prstGeom>
          <a:noFill/>
        </p:spPr>
        <p:txBody>
          <a:bodyPr wrap="square" rtlCol="0">
            <a:spAutoFit/>
          </a:bodyPr>
          <a:lstStyle/>
          <a:p>
            <a:pPr marL="285750" indent="-285750">
              <a:buFont typeface="Arial" panose="020B0604020202020204" pitchFamily="34" charset="0"/>
              <a:buChar char="•"/>
            </a:pPr>
            <a:r>
              <a:rPr lang="en-US" sz="2400" dirty="0"/>
              <a:t>Introduction</a:t>
            </a:r>
          </a:p>
          <a:p>
            <a:pPr marL="285750" indent="-285750">
              <a:buFont typeface="Arial" panose="020B0604020202020204" pitchFamily="34" charset="0"/>
              <a:buChar char="•"/>
            </a:pPr>
            <a:r>
              <a:rPr lang="en-US" sz="2400" dirty="0"/>
              <a:t>Why Glamping?</a:t>
            </a:r>
          </a:p>
          <a:p>
            <a:pPr marL="285750" indent="-285750">
              <a:buFont typeface="Arial" panose="020B0604020202020204" pitchFamily="34" charset="0"/>
              <a:buChar char="•"/>
            </a:pPr>
            <a:r>
              <a:rPr lang="en-US" sz="2400" dirty="0"/>
              <a:t>Business Models</a:t>
            </a:r>
          </a:p>
          <a:p>
            <a:pPr marL="285750" indent="-285750">
              <a:buFont typeface="Arial" panose="020B0604020202020204" pitchFamily="34" charset="0"/>
              <a:buChar char="•"/>
            </a:pPr>
            <a:r>
              <a:rPr lang="en-US" sz="2400" dirty="0"/>
              <a:t>Business/ Project Pre-requisites</a:t>
            </a:r>
          </a:p>
          <a:p>
            <a:pPr marL="285750" indent="-285750">
              <a:buFont typeface="Arial" panose="020B0604020202020204" pitchFamily="34" charset="0"/>
              <a:buChar char="•"/>
            </a:pPr>
            <a:r>
              <a:rPr lang="en-US" sz="2400" dirty="0"/>
              <a:t>Feasibility Study</a:t>
            </a:r>
          </a:p>
          <a:p>
            <a:pPr marL="274320" lvl="1" indent="-285750">
              <a:buFont typeface="Arial" panose="020B0604020202020204" pitchFamily="34" charset="0"/>
              <a:buChar char="•"/>
            </a:pPr>
            <a:r>
              <a:rPr lang="en-US" sz="2400" dirty="0"/>
              <a:t>Typical Project phase timelines</a:t>
            </a:r>
          </a:p>
          <a:p>
            <a:pPr marL="274320" lvl="1" indent="-285750">
              <a:buFont typeface="Arial" panose="020B0604020202020204" pitchFamily="34" charset="0"/>
              <a:buChar char="•"/>
            </a:pPr>
            <a:r>
              <a:rPr lang="en-US" sz="2400" dirty="0"/>
              <a:t>Financial P&amp;L</a:t>
            </a:r>
          </a:p>
          <a:p>
            <a:pPr marL="274320" lvl="1" indent="-285750">
              <a:buFont typeface="Arial" panose="020B0604020202020204" pitchFamily="34" charset="0"/>
              <a:buChar char="•"/>
            </a:pPr>
            <a:r>
              <a:rPr lang="en-US" sz="2400" dirty="0"/>
              <a:t>VSENSI Glamping Advantage</a:t>
            </a:r>
          </a:p>
          <a:p>
            <a:endParaRPr lang="en-US" dirty="0"/>
          </a:p>
        </p:txBody>
      </p:sp>
      <p:pic>
        <p:nvPicPr>
          <p:cNvPr id="5" name="Picture 2" descr="May be an image of text that says 'V SENSI'">
            <a:extLst>
              <a:ext uri="{FF2B5EF4-FFF2-40B4-BE49-F238E27FC236}">
                <a16:creationId xmlns:a16="http://schemas.microsoft.com/office/drawing/2014/main" id="{BCCBC108-85D0-CC91-4EE2-098EA2D031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9837" y="5280637"/>
            <a:ext cx="1154270" cy="1154270"/>
          </a:xfrm>
          <a:prstGeom prst="flowChartConnector">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372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5DFF8E8-F56F-97E9-0C13-D83E91F5D5BB}"/>
              </a:ext>
            </a:extLst>
          </p:cNvPr>
          <p:cNvPicPr>
            <a:picLocks noChangeAspect="1"/>
          </p:cNvPicPr>
          <p:nvPr/>
        </p:nvPicPr>
        <p:blipFill>
          <a:blip r:embed="rId2">
            <a:alphaModFix/>
          </a:blip>
          <a:stretch>
            <a:fillRect/>
          </a:stretch>
        </p:blipFill>
        <p:spPr>
          <a:xfrm>
            <a:off x="0" y="-2169"/>
            <a:ext cx="12173675" cy="6847691"/>
          </a:xfrm>
          <a:prstGeom prst="rect">
            <a:avLst/>
          </a:prstGeom>
        </p:spPr>
      </p:pic>
      <p:sp>
        <p:nvSpPr>
          <p:cNvPr id="4" name="TextBox 3">
            <a:extLst>
              <a:ext uri="{FF2B5EF4-FFF2-40B4-BE49-F238E27FC236}">
                <a16:creationId xmlns:a16="http://schemas.microsoft.com/office/drawing/2014/main" id="{B40DF529-63E2-0EEB-53D7-BFFA5F2E2B43}"/>
              </a:ext>
            </a:extLst>
          </p:cNvPr>
          <p:cNvSpPr txBox="1"/>
          <p:nvPr/>
        </p:nvSpPr>
        <p:spPr>
          <a:xfrm>
            <a:off x="397880" y="1306312"/>
            <a:ext cx="2589836" cy="2462213"/>
          </a:xfrm>
          <a:prstGeom prst="rect">
            <a:avLst/>
          </a:prstGeom>
          <a:noFill/>
        </p:spPr>
        <p:txBody>
          <a:bodyPr wrap="square" rtlCol="0">
            <a:spAutoFit/>
          </a:bodyPr>
          <a:lstStyle/>
          <a:p>
            <a:r>
              <a:rPr lang="en-US" sz="1400" b="0" i="0" dirty="0">
                <a:effectLst/>
              </a:rPr>
              <a:t>“Glamping,” short for </a:t>
            </a:r>
            <a:r>
              <a:rPr lang="en-US" sz="1400" b="1" i="0" dirty="0">
                <a:effectLst/>
              </a:rPr>
              <a:t>glamorous camping</a:t>
            </a:r>
            <a:r>
              <a:rPr lang="en-US" sz="1400" b="0" i="0" dirty="0">
                <a:effectLst/>
              </a:rPr>
              <a:t>, has become a mainstay of outdoor recreation over the past decade. If your essentials list contains things such as a real mattress, running water or an actual toilet, you can still find numerous options that bridge the gap between traditional camping and the comforts of home.</a:t>
            </a:r>
          </a:p>
        </p:txBody>
      </p:sp>
      <p:pic>
        <p:nvPicPr>
          <p:cNvPr id="5" name="Picture 2" descr="May be an image of text that says 'V SENSI'">
            <a:extLst>
              <a:ext uri="{FF2B5EF4-FFF2-40B4-BE49-F238E27FC236}">
                <a16:creationId xmlns:a16="http://schemas.microsoft.com/office/drawing/2014/main" id="{EB78226B-1D57-3B65-F1E7-8863FC65C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9837" y="5280637"/>
            <a:ext cx="1154270" cy="1154270"/>
          </a:xfrm>
          <a:prstGeom prst="flowChartConnector">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8DD6A97-023E-5777-E867-872CFEF533B5}"/>
              </a:ext>
            </a:extLst>
          </p:cNvPr>
          <p:cNvSpPr txBox="1"/>
          <p:nvPr/>
        </p:nvSpPr>
        <p:spPr>
          <a:xfrm>
            <a:off x="397880" y="662044"/>
            <a:ext cx="3206187" cy="461665"/>
          </a:xfrm>
          <a:prstGeom prst="rect">
            <a:avLst/>
          </a:prstGeom>
          <a:noFill/>
        </p:spPr>
        <p:txBody>
          <a:bodyPr wrap="square" rtlCol="0">
            <a:spAutoFit/>
          </a:bodyPr>
          <a:lstStyle/>
          <a:p>
            <a:r>
              <a:rPr lang="en-US" sz="2400" u="sng" dirty="0"/>
              <a:t>Introduction</a:t>
            </a:r>
          </a:p>
        </p:txBody>
      </p:sp>
      <p:sp>
        <p:nvSpPr>
          <p:cNvPr id="8" name="TextBox 7">
            <a:extLst>
              <a:ext uri="{FF2B5EF4-FFF2-40B4-BE49-F238E27FC236}">
                <a16:creationId xmlns:a16="http://schemas.microsoft.com/office/drawing/2014/main" id="{0ABC42EB-77E4-BF62-F80E-E76AC8865B65}"/>
              </a:ext>
            </a:extLst>
          </p:cNvPr>
          <p:cNvSpPr txBox="1"/>
          <p:nvPr/>
        </p:nvSpPr>
        <p:spPr>
          <a:xfrm>
            <a:off x="397880" y="3951128"/>
            <a:ext cx="2589836" cy="2462213"/>
          </a:xfrm>
          <a:prstGeom prst="rect">
            <a:avLst/>
          </a:prstGeom>
          <a:noFill/>
        </p:spPr>
        <p:txBody>
          <a:bodyPr wrap="square">
            <a:spAutoFit/>
          </a:bodyPr>
          <a:lstStyle/>
          <a:p>
            <a:r>
              <a:rPr lang="en-US" sz="1400" i="0" dirty="0">
                <a:effectLst/>
              </a:rPr>
              <a:t>Typically, glamping means sleeping in a tent, but a souped-up tent like none you've ever seen before, with a floor, rugs, beds, comforters, chairs, and in many cases heat, electricity, and running water. Your tent may have its own bathroom, but if it doesn't, a shared facility will be a short walk away.</a:t>
            </a:r>
          </a:p>
        </p:txBody>
      </p:sp>
      <p:sp>
        <p:nvSpPr>
          <p:cNvPr id="10" name="TextBox 9">
            <a:extLst>
              <a:ext uri="{FF2B5EF4-FFF2-40B4-BE49-F238E27FC236}">
                <a16:creationId xmlns:a16="http://schemas.microsoft.com/office/drawing/2014/main" id="{0CB769E5-E6A7-6391-DF38-B4C7E5143B42}"/>
              </a:ext>
            </a:extLst>
          </p:cNvPr>
          <p:cNvSpPr txBox="1"/>
          <p:nvPr/>
        </p:nvSpPr>
        <p:spPr>
          <a:xfrm>
            <a:off x="3385596" y="1293110"/>
            <a:ext cx="2343872" cy="1877437"/>
          </a:xfrm>
          <a:prstGeom prst="rect">
            <a:avLst/>
          </a:prstGeom>
          <a:noFill/>
        </p:spPr>
        <p:txBody>
          <a:bodyPr wrap="square">
            <a:spAutoFit/>
          </a:bodyPr>
          <a:lstStyle/>
          <a:p>
            <a:r>
              <a:rPr lang="en-US" sz="1400" b="1" i="0" dirty="0">
                <a:effectLst/>
              </a:rPr>
              <a:t>Glamping is one of the best environmentally-friendly and sustainable travel experiences</a:t>
            </a:r>
            <a:r>
              <a:rPr lang="en-US" sz="1400" b="0" i="0" dirty="0">
                <a:effectLst/>
              </a:rPr>
              <a:t>. It combines all the benefits of camping with the comfort and luxuries of an up-market hotel.</a:t>
            </a:r>
          </a:p>
          <a:p>
            <a:endParaRPr lang="en-US" sz="1800" dirty="0"/>
          </a:p>
        </p:txBody>
      </p:sp>
      <p:sp>
        <p:nvSpPr>
          <p:cNvPr id="11" name="AutoShape 2" descr="Glamping in Wanaka | Accommodation | Wanaka Official Website">
            <a:extLst>
              <a:ext uri="{FF2B5EF4-FFF2-40B4-BE49-F238E27FC236}">
                <a16:creationId xmlns:a16="http://schemas.microsoft.com/office/drawing/2014/main" id="{4A6D8739-6087-4722-37CF-40B7E9913E4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Glamping in Wanaka | Accommodation | Wanaka Official Website">
            <a:extLst>
              <a:ext uri="{FF2B5EF4-FFF2-40B4-BE49-F238E27FC236}">
                <a16:creationId xmlns:a16="http://schemas.microsoft.com/office/drawing/2014/main" id="{BFF505EA-0601-F962-B775-27488C23363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83843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5DBC236-B646-3A46-66A4-619C0DD3AA90}"/>
              </a:ext>
            </a:extLst>
          </p:cNvPr>
          <p:cNvPicPr>
            <a:picLocks noChangeAspect="1"/>
          </p:cNvPicPr>
          <p:nvPr/>
        </p:nvPicPr>
        <p:blipFill>
          <a:blip r:embed="rId2"/>
          <a:stretch>
            <a:fillRect/>
          </a:stretch>
        </p:blipFill>
        <p:spPr>
          <a:xfrm>
            <a:off x="0" y="1"/>
            <a:ext cx="12195011" cy="6856306"/>
          </a:xfrm>
          <a:prstGeom prst="rect">
            <a:avLst/>
          </a:prstGeom>
        </p:spPr>
      </p:pic>
      <p:sp>
        <p:nvSpPr>
          <p:cNvPr id="3" name="TextBox 2">
            <a:extLst>
              <a:ext uri="{FF2B5EF4-FFF2-40B4-BE49-F238E27FC236}">
                <a16:creationId xmlns:a16="http://schemas.microsoft.com/office/drawing/2014/main" id="{2663B0E7-B67D-9DCA-6DE6-246B71C4C4A0}"/>
              </a:ext>
            </a:extLst>
          </p:cNvPr>
          <p:cNvSpPr txBox="1"/>
          <p:nvPr/>
        </p:nvSpPr>
        <p:spPr>
          <a:xfrm>
            <a:off x="216543" y="1132181"/>
            <a:ext cx="2966495" cy="2462213"/>
          </a:xfrm>
          <a:prstGeom prst="rect">
            <a:avLst/>
          </a:prstGeom>
          <a:noFill/>
        </p:spPr>
        <p:txBody>
          <a:bodyPr wrap="square">
            <a:spAutoFit/>
          </a:bodyPr>
          <a:lstStyle/>
          <a:p>
            <a:pPr algn="l"/>
            <a:r>
              <a:rPr lang="en-US" sz="1400" b="1" i="0" u="sng" dirty="0">
                <a:solidFill>
                  <a:srgbClr val="FFC000"/>
                </a:solidFill>
                <a:effectLst/>
              </a:rPr>
              <a:t>1. Exercise</a:t>
            </a:r>
          </a:p>
          <a:p>
            <a:pPr algn="l"/>
            <a:r>
              <a:rPr lang="en-US" sz="1400" b="0" i="0" dirty="0">
                <a:effectLst/>
              </a:rPr>
              <a:t>It’s recommended that people get et at least 150 minutes of moderate aerobic exercise a week. During a glamping break, you’ll easy hit that target! Walking on the beach, playing with the dog</a:t>
            </a:r>
            <a:r>
              <a:rPr lang="en-US" sz="1400" dirty="0"/>
              <a:t> </a:t>
            </a:r>
            <a:r>
              <a:rPr lang="en-US" sz="1400" b="0" i="0" dirty="0">
                <a:effectLst/>
              </a:rPr>
              <a:t>and exploring the local countryside all counts towards your quota, and you’ll be having so much fun that you probably won’t even realize it!  </a:t>
            </a:r>
          </a:p>
        </p:txBody>
      </p:sp>
      <p:pic>
        <p:nvPicPr>
          <p:cNvPr id="4" name="Picture 2" descr="May be an image of text that says 'V SENSI'">
            <a:extLst>
              <a:ext uri="{FF2B5EF4-FFF2-40B4-BE49-F238E27FC236}">
                <a16:creationId xmlns:a16="http://schemas.microsoft.com/office/drawing/2014/main" id="{D7620C8B-3C1C-034B-9D21-552FE51168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9837" y="5280637"/>
            <a:ext cx="1154270" cy="1154270"/>
          </a:xfrm>
          <a:prstGeom prst="flowChartConnector">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68B9167-19E1-7220-AFBB-FF4E8FF5DE40}"/>
              </a:ext>
            </a:extLst>
          </p:cNvPr>
          <p:cNvSpPr txBox="1"/>
          <p:nvPr/>
        </p:nvSpPr>
        <p:spPr>
          <a:xfrm>
            <a:off x="216543" y="3770855"/>
            <a:ext cx="2966495" cy="2092881"/>
          </a:xfrm>
          <a:prstGeom prst="rect">
            <a:avLst/>
          </a:prstGeom>
          <a:noFill/>
        </p:spPr>
        <p:txBody>
          <a:bodyPr wrap="square">
            <a:spAutoFit/>
          </a:bodyPr>
          <a:lstStyle/>
          <a:p>
            <a:pPr algn="l"/>
            <a:r>
              <a:rPr lang="en-US" sz="1800" b="1" i="0" u="sng" dirty="0">
                <a:solidFill>
                  <a:srgbClr val="FFC000"/>
                </a:solidFill>
                <a:effectLst/>
              </a:rPr>
              <a:t>2</a:t>
            </a:r>
            <a:r>
              <a:rPr lang="en-US" sz="1400" b="1" i="0" u="sng" dirty="0">
                <a:solidFill>
                  <a:srgbClr val="FFC000"/>
                </a:solidFill>
                <a:effectLst/>
              </a:rPr>
              <a:t>. Clean Air</a:t>
            </a:r>
          </a:p>
          <a:p>
            <a:pPr algn="l"/>
            <a:r>
              <a:rPr lang="en-US" sz="1400" b="0" i="0" dirty="0">
                <a:effectLst/>
              </a:rPr>
              <a:t>Fresh air has been shown to boost your immune system, give you energy and improve your lung and brain health… not to mention give you a surge of endorphins, known as the happy hormones!, so it’s no effort at all to get out there and take a deep breath of clean, fresh air.</a:t>
            </a:r>
            <a:endParaRPr lang="en-US" sz="1400" dirty="0"/>
          </a:p>
        </p:txBody>
      </p:sp>
      <p:sp>
        <p:nvSpPr>
          <p:cNvPr id="8" name="TextBox 7">
            <a:extLst>
              <a:ext uri="{FF2B5EF4-FFF2-40B4-BE49-F238E27FC236}">
                <a16:creationId xmlns:a16="http://schemas.microsoft.com/office/drawing/2014/main" id="{2CD8F9E7-66E7-CDDE-FA70-71B68EA013F6}"/>
              </a:ext>
            </a:extLst>
          </p:cNvPr>
          <p:cNvSpPr txBox="1"/>
          <p:nvPr/>
        </p:nvSpPr>
        <p:spPr>
          <a:xfrm>
            <a:off x="3191722" y="1132181"/>
            <a:ext cx="2829043" cy="2462213"/>
          </a:xfrm>
          <a:prstGeom prst="rect">
            <a:avLst/>
          </a:prstGeom>
          <a:noFill/>
        </p:spPr>
        <p:txBody>
          <a:bodyPr wrap="square">
            <a:spAutoFit/>
          </a:bodyPr>
          <a:lstStyle/>
          <a:p>
            <a:pPr algn="l"/>
            <a:r>
              <a:rPr lang="en-US" sz="1400" b="1" i="0" u="sng" dirty="0">
                <a:solidFill>
                  <a:srgbClr val="FFC000"/>
                </a:solidFill>
                <a:effectLst/>
              </a:rPr>
              <a:t>3. New experiences</a:t>
            </a:r>
          </a:p>
          <a:p>
            <a:pPr algn="l"/>
            <a:r>
              <a:rPr lang="en-US" sz="1400" b="0" i="0" dirty="0">
                <a:effectLst/>
              </a:rPr>
              <a:t>They say a change is as good as a rest, and there are plenty of new experiences to try while glamping. From experimenting with recipes over the fire to sleeping under canvas, or even something to get the heart pumping, such as surfing or climbing, there’s plenty of opportunity to try something new during your holiday.</a:t>
            </a:r>
          </a:p>
        </p:txBody>
      </p:sp>
      <p:sp>
        <p:nvSpPr>
          <p:cNvPr id="10" name="TextBox 9">
            <a:extLst>
              <a:ext uri="{FF2B5EF4-FFF2-40B4-BE49-F238E27FC236}">
                <a16:creationId xmlns:a16="http://schemas.microsoft.com/office/drawing/2014/main" id="{DC2EEA9E-8D91-3524-80AB-3BD026A091D8}"/>
              </a:ext>
            </a:extLst>
          </p:cNvPr>
          <p:cNvSpPr txBox="1"/>
          <p:nvPr/>
        </p:nvSpPr>
        <p:spPr>
          <a:xfrm>
            <a:off x="3191722" y="3770855"/>
            <a:ext cx="2520387" cy="2031325"/>
          </a:xfrm>
          <a:prstGeom prst="rect">
            <a:avLst/>
          </a:prstGeom>
          <a:noFill/>
        </p:spPr>
        <p:txBody>
          <a:bodyPr wrap="square">
            <a:spAutoFit/>
          </a:bodyPr>
          <a:lstStyle/>
          <a:p>
            <a:pPr algn="l"/>
            <a:r>
              <a:rPr lang="en-US" sz="1400" b="1" i="0" u="sng" dirty="0">
                <a:solidFill>
                  <a:srgbClr val="FFC000"/>
                </a:solidFill>
                <a:effectLst/>
              </a:rPr>
              <a:t>4. Lots to learn</a:t>
            </a:r>
          </a:p>
          <a:p>
            <a:pPr algn="l"/>
            <a:r>
              <a:rPr lang="en-US" sz="1400" b="0" i="0" dirty="0">
                <a:effectLst/>
              </a:rPr>
              <a:t>Don’t tell the kids, but glamping can actually be a very educational experience. From learning about the trees and foliage of your surroundings, to exploring different parts of the country, you’ll find plenty of chances to learn.</a:t>
            </a:r>
          </a:p>
        </p:txBody>
      </p:sp>
      <p:sp>
        <p:nvSpPr>
          <p:cNvPr id="12" name="TextBox 11">
            <a:extLst>
              <a:ext uri="{FF2B5EF4-FFF2-40B4-BE49-F238E27FC236}">
                <a16:creationId xmlns:a16="http://schemas.microsoft.com/office/drawing/2014/main" id="{674DBE33-ED66-0FAB-B132-0106E799953C}"/>
              </a:ext>
            </a:extLst>
          </p:cNvPr>
          <p:cNvSpPr txBox="1"/>
          <p:nvPr/>
        </p:nvSpPr>
        <p:spPr>
          <a:xfrm>
            <a:off x="6179921" y="1132181"/>
            <a:ext cx="2829043" cy="3600986"/>
          </a:xfrm>
          <a:prstGeom prst="rect">
            <a:avLst/>
          </a:prstGeom>
          <a:noFill/>
        </p:spPr>
        <p:txBody>
          <a:bodyPr wrap="square">
            <a:spAutoFit/>
          </a:bodyPr>
          <a:lstStyle/>
          <a:p>
            <a:pPr algn="l"/>
            <a:r>
              <a:rPr lang="en-US" sz="1400" b="1" i="0" u="sng" dirty="0">
                <a:solidFill>
                  <a:srgbClr val="FFC000"/>
                </a:solidFill>
                <a:effectLst/>
              </a:rPr>
              <a:t>5. Good night’s sleep</a:t>
            </a:r>
          </a:p>
          <a:p>
            <a:pPr algn="l"/>
            <a:r>
              <a:rPr lang="en-US" sz="1400" b="0" i="0" dirty="0">
                <a:effectLst/>
              </a:rPr>
              <a:t>How many of us can say we regularly get a good night’s sleep? Research has shown time and time again that a natural sleeping pattern gives you a much better quality of sleep. A glamping break is a great way to find that pattern; the early morning sunshine and slow sunsets both act as ques for the body to wake up or wind down. Finding a natural sleeping pattern can take as little as three nights. Combined with all that fresh air and exercise, you’ll be nodding off in no time</a:t>
            </a:r>
            <a:r>
              <a:rPr lang="en-US" sz="1800" b="0" i="0" dirty="0">
                <a:effectLst/>
              </a:rPr>
              <a:t>!</a:t>
            </a:r>
          </a:p>
        </p:txBody>
      </p:sp>
      <p:sp>
        <p:nvSpPr>
          <p:cNvPr id="14" name="TextBox 13">
            <a:extLst>
              <a:ext uri="{FF2B5EF4-FFF2-40B4-BE49-F238E27FC236}">
                <a16:creationId xmlns:a16="http://schemas.microsoft.com/office/drawing/2014/main" id="{248FF07F-9127-A5E4-DAEF-5EE1E0013DC6}"/>
              </a:ext>
            </a:extLst>
          </p:cNvPr>
          <p:cNvSpPr txBox="1"/>
          <p:nvPr/>
        </p:nvSpPr>
        <p:spPr>
          <a:xfrm>
            <a:off x="9008964" y="1132181"/>
            <a:ext cx="2829043" cy="2246769"/>
          </a:xfrm>
          <a:prstGeom prst="rect">
            <a:avLst/>
          </a:prstGeom>
          <a:noFill/>
        </p:spPr>
        <p:txBody>
          <a:bodyPr wrap="square">
            <a:spAutoFit/>
          </a:bodyPr>
          <a:lstStyle/>
          <a:p>
            <a:pPr algn="l"/>
            <a:r>
              <a:rPr lang="en-US" sz="1400" b="1" i="0" u="sng" dirty="0">
                <a:solidFill>
                  <a:srgbClr val="FFC000"/>
                </a:solidFill>
                <a:effectLst/>
              </a:rPr>
              <a:t>6. Beating stress</a:t>
            </a:r>
          </a:p>
          <a:p>
            <a:pPr algn="l"/>
            <a:r>
              <a:rPr lang="en-US" sz="1400" b="0" i="0" dirty="0">
                <a:effectLst/>
              </a:rPr>
              <a:t>The sound of the wind through the trees, birds singing, a babbling brook… not to mention the chance to drink in nature or simply sit in the sun with a good book! Glamping is a fantastic way to escape the stress and chaos of modern life. Switch off your phone, sit back and feel yourself relax.</a:t>
            </a:r>
          </a:p>
        </p:txBody>
      </p:sp>
      <p:sp>
        <p:nvSpPr>
          <p:cNvPr id="16" name="TextBox 15">
            <a:extLst>
              <a:ext uri="{FF2B5EF4-FFF2-40B4-BE49-F238E27FC236}">
                <a16:creationId xmlns:a16="http://schemas.microsoft.com/office/drawing/2014/main" id="{6A7FFDF8-CD1B-62EC-94F0-548D80F2AF79}"/>
              </a:ext>
            </a:extLst>
          </p:cNvPr>
          <p:cNvSpPr txBox="1"/>
          <p:nvPr/>
        </p:nvSpPr>
        <p:spPr>
          <a:xfrm>
            <a:off x="216543" y="652054"/>
            <a:ext cx="2829043" cy="461665"/>
          </a:xfrm>
          <a:prstGeom prst="rect">
            <a:avLst/>
          </a:prstGeom>
          <a:noFill/>
        </p:spPr>
        <p:txBody>
          <a:bodyPr wrap="square" rtlCol="0">
            <a:spAutoFit/>
          </a:bodyPr>
          <a:lstStyle/>
          <a:p>
            <a:r>
              <a:rPr lang="en-US" sz="2400" u="sng" dirty="0"/>
              <a:t>Why Glamping?</a:t>
            </a:r>
          </a:p>
        </p:txBody>
      </p:sp>
    </p:spTree>
    <p:extLst>
      <p:ext uri="{BB962C8B-B14F-4D97-AF65-F5344CB8AC3E}">
        <p14:creationId xmlns:p14="http://schemas.microsoft.com/office/powerpoint/2010/main" val="550993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9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8F8AFB8-413C-61E3-FE2D-740423F3C635}"/>
              </a:ext>
            </a:extLst>
          </p:cNvPr>
          <p:cNvPicPr>
            <a:picLocks noChangeAspect="1"/>
          </p:cNvPicPr>
          <p:nvPr/>
        </p:nvPicPr>
        <p:blipFill>
          <a:blip r:embed="rId4">
            <a:alphaModFix/>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Lst>
          </a:blip>
          <a:stretch>
            <a:fillRect/>
          </a:stretch>
        </p:blipFill>
        <p:spPr>
          <a:xfrm>
            <a:off x="0" y="3175"/>
            <a:ext cx="12192000" cy="6851650"/>
          </a:xfrm>
          <a:prstGeom prst="rect">
            <a:avLst/>
          </a:prstGeom>
        </p:spPr>
      </p:pic>
      <p:sp>
        <p:nvSpPr>
          <p:cNvPr id="3" name="TextBox 2">
            <a:extLst>
              <a:ext uri="{FF2B5EF4-FFF2-40B4-BE49-F238E27FC236}">
                <a16:creationId xmlns:a16="http://schemas.microsoft.com/office/drawing/2014/main" id="{B639F64A-3A63-9AAF-9508-FAFA4A8EF54E}"/>
              </a:ext>
            </a:extLst>
          </p:cNvPr>
          <p:cNvSpPr txBox="1"/>
          <p:nvPr/>
        </p:nvSpPr>
        <p:spPr>
          <a:xfrm>
            <a:off x="377141" y="1237189"/>
            <a:ext cx="3234159" cy="1600438"/>
          </a:xfrm>
          <a:prstGeom prst="rect">
            <a:avLst/>
          </a:prstGeom>
          <a:noFill/>
        </p:spPr>
        <p:txBody>
          <a:bodyPr wrap="square">
            <a:spAutoFit/>
          </a:bodyPr>
          <a:lstStyle/>
          <a:p>
            <a:pPr algn="l"/>
            <a:r>
              <a:rPr lang="en-US" sz="1400" b="1" i="0" u="sng" dirty="0">
                <a:solidFill>
                  <a:srgbClr val="FFC000"/>
                </a:solidFill>
                <a:effectLst/>
              </a:rPr>
              <a:t>7. Boost your mood</a:t>
            </a:r>
          </a:p>
          <a:p>
            <a:pPr algn="l"/>
            <a:r>
              <a:rPr lang="en-US" sz="1400" b="0" i="0" dirty="0">
                <a:effectLst/>
              </a:rPr>
              <a:t>Many studies have suggested that spending time outside can boost your mood, even helping combat signs of depression. In fact, a holiday in the fresh air has been shown to give you a mental boost for up to two weeks!</a:t>
            </a:r>
          </a:p>
        </p:txBody>
      </p:sp>
      <p:pic>
        <p:nvPicPr>
          <p:cNvPr id="4" name="Picture 2" descr="May be an image of text that says 'V SENSI'">
            <a:extLst>
              <a:ext uri="{FF2B5EF4-FFF2-40B4-BE49-F238E27FC236}">
                <a16:creationId xmlns:a16="http://schemas.microsoft.com/office/drawing/2014/main" id="{3584402E-3197-2B11-E9EC-B6A2012AF4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99837" y="5280637"/>
            <a:ext cx="1154270" cy="1154270"/>
          </a:xfrm>
          <a:prstGeom prst="flowChartConnector">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4E20315-11B6-9D1E-87BB-F252D8A326F3}"/>
              </a:ext>
            </a:extLst>
          </p:cNvPr>
          <p:cNvSpPr txBox="1"/>
          <p:nvPr/>
        </p:nvSpPr>
        <p:spPr>
          <a:xfrm>
            <a:off x="377141" y="3194613"/>
            <a:ext cx="3420318" cy="2246769"/>
          </a:xfrm>
          <a:prstGeom prst="rect">
            <a:avLst/>
          </a:prstGeom>
          <a:noFill/>
        </p:spPr>
        <p:txBody>
          <a:bodyPr wrap="square">
            <a:spAutoFit/>
          </a:bodyPr>
          <a:lstStyle/>
          <a:p>
            <a:pPr algn="l"/>
            <a:r>
              <a:rPr lang="en-US" sz="1400" b="1" i="0" u="sng" dirty="0">
                <a:solidFill>
                  <a:srgbClr val="FFC000"/>
                </a:solidFill>
                <a:effectLst/>
              </a:rPr>
              <a:t>8. Beautiful surroundings</a:t>
            </a:r>
          </a:p>
          <a:p>
            <a:pPr algn="l"/>
            <a:r>
              <a:rPr lang="en-US" sz="1400" b="0" i="0" dirty="0">
                <a:effectLst/>
              </a:rPr>
              <a:t>There’s a great deal to be said for simply sitting back and enjoying the beauty of nature. Whether it’s the dramatic cliffs of Cornwall or the picture-perfect Suffolk countryside, there’s so much to discover around our sites. The more you look, the more you see, and getting out and about will leave you feeling relaxed and appreciative of the beauty all around you.</a:t>
            </a:r>
            <a:endParaRPr lang="en-US" sz="1400" dirty="0"/>
          </a:p>
        </p:txBody>
      </p:sp>
      <p:sp>
        <p:nvSpPr>
          <p:cNvPr id="8" name="TextBox 7">
            <a:extLst>
              <a:ext uri="{FF2B5EF4-FFF2-40B4-BE49-F238E27FC236}">
                <a16:creationId xmlns:a16="http://schemas.microsoft.com/office/drawing/2014/main" id="{8824D943-3EC4-693B-EEA0-78E312C8DB69}"/>
              </a:ext>
            </a:extLst>
          </p:cNvPr>
          <p:cNvSpPr txBox="1"/>
          <p:nvPr/>
        </p:nvSpPr>
        <p:spPr>
          <a:xfrm>
            <a:off x="4054033" y="1182231"/>
            <a:ext cx="3420318" cy="2246769"/>
          </a:xfrm>
          <a:prstGeom prst="rect">
            <a:avLst/>
          </a:prstGeom>
          <a:noFill/>
        </p:spPr>
        <p:txBody>
          <a:bodyPr wrap="square">
            <a:spAutoFit/>
          </a:bodyPr>
          <a:lstStyle/>
          <a:p>
            <a:pPr algn="l"/>
            <a:r>
              <a:rPr lang="en-US" sz="1400" b="1" i="0" u="sng" dirty="0">
                <a:solidFill>
                  <a:srgbClr val="FFC000"/>
                </a:solidFill>
                <a:effectLst/>
              </a:rPr>
              <a:t>9. Great food</a:t>
            </a:r>
          </a:p>
          <a:p>
            <a:pPr algn="l"/>
            <a:r>
              <a:rPr lang="en-US" sz="1400" b="0" i="0" dirty="0">
                <a:effectLst/>
              </a:rPr>
              <a:t>After a long day exploring, you’re sure to build up quite an appetite! A glamping break is the perfect opportunity to try cooking something new – make sure to take a look at our </a:t>
            </a:r>
            <a:r>
              <a:rPr lang="en-US" sz="1400" b="0" i="0" u="none" strike="noStrike" dirty="0">
                <a:effectLst/>
                <a:hlinkClick r:id="rId7">
                  <a:extLst>
                    <a:ext uri="{A12FA001-AC4F-418D-AE19-62706E023703}">
                      <ahyp:hlinkClr xmlns:ahyp="http://schemas.microsoft.com/office/drawing/2018/hyperlinkcolor" val="tx"/>
                    </a:ext>
                  </a:extLst>
                </a:hlinkClick>
              </a:rPr>
              <a:t>healthy</a:t>
            </a:r>
            <a:r>
              <a:rPr lang="en-US" sz="1400" b="0" i="0" dirty="0">
                <a:effectLst/>
              </a:rPr>
              <a:t> and </a:t>
            </a:r>
            <a:r>
              <a:rPr lang="en-US" sz="1400" b="0" i="0" u="none" strike="noStrike" dirty="0">
                <a:effectLst/>
                <a:hlinkClick r:id="rId8">
                  <a:extLst>
                    <a:ext uri="{A12FA001-AC4F-418D-AE19-62706E023703}">
                      <ahyp:hlinkClr xmlns:ahyp="http://schemas.microsoft.com/office/drawing/2018/hyperlinkcolor" val="tx"/>
                    </a:ext>
                  </a:extLst>
                </a:hlinkClick>
              </a:rPr>
              <a:t>veggie</a:t>
            </a:r>
            <a:r>
              <a:rPr lang="en-US" sz="1400" b="0" i="0" dirty="0">
                <a:effectLst/>
              </a:rPr>
              <a:t> firepit recipes! Of course, you’ll deserve a few treats during your holiday, so make sure to pack some marshmallows and other treats to toast over the flames.</a:t>
            </a:r>
          </a:p>
        </p:txBody>
      </p:sp>
      <p:sp>
        <p:nvSpPr>
          <p:cNvPr id="10" name="TextBox 9">
            <a:extLst>
              <a:ext uri="{FF2B5EF4-FFF2-40B4-BE49-F238E27FC236}">
                <a16:creationId xmlns:a16="http://schemas.microsoft.com/office/drawing/2014/main" id="{27400ED0-4505-F6FE-8D8D-61F922DC2ECD}"/>
              </a:ext>
            </a:extLst>
          </p:cNvPr>
          <p:cNvSpPr txBox="1"/>
          <p:nvPr/>
        </p:nvSpPr>
        <p:spPr>
          <a:xfrm>
            <a:off x="4054033" y="3810695"/>
            <a:ext cx="3234159" cy="2246769"/>
          </a:xfrm>
          <a:prstGeom prst="rect">
            <a:avLst/>
          </a:prstGeom>
          <a:noFill/>
        </p:spPr>
        <p:txBody>
          <a:bodyPr wrap="square">
            <a:spAutoFit/>
          </a:bodyPr>
          <a:lstStyle/>
          <a:p>
            <a:pPr algn="l"/>
            <a:r>
              <a:rPr lang="en-US" sz="1400" b="1" i="0" u="sng" dirty="0">
                <a:solidFill>
                  <a:srgbClr val="FFFF00"/>
                </a:solidFill>
                <a:effectLst/>
              </a:rPr>
              <a:t>10. Amazing company</a:t>
            </a:r>
          </a:p>
          <a:p>
            <a:pPr algn="l"/>
            <a:r>
              <a:rPr lang="en-US" sz="1400" b="0" i="0" dirty="0">
                <a:effectLst/>
              </a:rPr>
              <a:t>The most important part of any break is spending some quality time with the people you love. With no distractions, just the great outdoors and your </a:t>
            </a:r>
            <a:r>
              <a:rPr lang="en-US" sz="1400" b="0" i="0" dirty="0" err="1">
                <a:effectLst/>
              </a:rPr>
              <a:t>cosy</a:t>
            </a:r>
            <a:r>
              <a:rPr lang="en-US" sz="1400" b="0" i="0" dirty="0">
                <a:effectLst/>
              </a:rPr>
              <a:t> tent, you’ll have the perfect time to sit down and make some memories. From </a:t>
            </a:r>
            <a:r>
              <a:rPr lang="en-US" sz="1400" b="0" i="0" u="none" strike="noStrike" dirty="0">
                <a:effectLst/>
                <a:hlinkClick r:id="rId9">
                  <a:extLst>
                    <a:ext uri="{A12FA001-AC4F-418D-AE19-62706E023703}">
                      <ahyp:hlinkClr xmlns:ahyp="http://schemas.microsoft.com/office/drawing/2018/hyperlinkcolor" val="tx"/>
                    </a:ext>
                  </a:extLst>
                </a:hlinkClick>
              </a:rPr>
              <a:t>games in the forest</a:t>
            </a:r>
            <a:r>
              <a:rPr lang="en-US" sz="1400" b="0" i="0" dirty="0">
                <a:effectLst/>
              </a:rPr>
              <a:t> to bedtime stories around the fire, it’s a magical way to reconnect with those closest to you.</a:t>
            </a:r>
          </a:p>
        </p:txBody>
      </p:sp>
    </p:spTree>
    <p:extLst>
      <p:ext uri="{BB962C8B-B14F-4D97-AF65-F5344CB8AC3E}">
        <p14:creationId xmlns:p14="http://schemas.microsoft.com/office/powerpoint/2010/main" val="2235579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C9C171-79F6-479B-BC71-4B4DEDD3E40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11200"/>
                    </a14:imgEffect>
                    <a14:imgEffect>
                      <a14:saturation sat="66000"/>
                    </a14:imgEffect>
                    <a14:imgEffect>
                      <a14:brightnessContrast bright="-49000" contrast="40000"/>
                    </a14:imgEffect>
                  </a14:imgLayer>
                </a14:imgProps>
              </a:ext>
            </a:extLst>
          </a:blip>
          <a:stretch>
            <a:fillRect/>
          </a:stretch>
        </p:blipFill>
        <p:spPr>
          <a:xfrm>
            <a:off x="0" y="0"/>
            <a:ext cx="12191999" cy="6858000"/>
          </a:xfrm>
          <a:prstGeom prst="rect">
            <a:avLst/>
          </a:prstGeom>
        </p:spPr>
      </p:pic>
      <p:sp>
        <p:nvSpPr>
          <p:cNvPr id="2" name="TextBox 1">
            <a:extLst>
              <a:ext uri="{FF2B5EF4-FFF2-40B4-BE49-F238E27FC236}">
                <a16:creationId xmlns:a16="http://schemas.microsoft.com/office/drawing/2014/main" id="{33560159-F5FE-C3A8-D533-0FD59AD4C001}"/>
              </a:ext>
            </a:extLst>
          </p:cNvPr>
          <p:cNvSpPr txBox="1"/>
          <p:nvPr/>
        </p:nvSpPr>
        <p:spPr>
          <a:xfrm>
            <a:off x="659757" y="694481"/>
            <a:ext cx="4062714" cy="461665"/>
          </a:xfrm>
          <a:prstGeom prst="rect">
            <a:avLst/>
          </a:prstGeom>
          <a:noFill/>
        </p:spPr>
        <p:txBody>
          <a:bodyPr wrap="square" rtlCol="0">
            <a:spAutoFit/>
          </a:bodyPr>
          <a:lstStyle/>
          <a:p>
            <a:r>
              <a:rPr lang="en-US" sz="2400" u="sng" dirty="0"/>
              <a:t>Business Models:</a:t>
            </a:r>
          </a:p>
        </p:txBody>
      </p:sp>
      <p:sp>
        <p:nvSpPr>
          <p:cNvPr id="3" name="TextBox 2">
            <a:extLst>
              <a:ext uri="{FF2B5EF4-FFF2-40B4-BE49-F238E27FC236}">
                <a16:creationId xmlns:a16="http://schemas.microsoft.com/office/drawing/2014/main" id="{E678A7D9-33E7-BD7B-C473-82204C84E722}"/>
              </a:ext>
            </a:extLst>
          </p:cNvPr>
          <p:cNvSpPr txBox="1"/>
          <p:nvPr/>
        </p:nvSpPr>
        <p:spPr>
          <a:xfrm>
            <a:off x="659756" y="1493134"/>
            <a:ext cx="2432611" cy="3170099"/>
          </a:xfrm>
          <a:prstGeom prst="rect">
            <a:avLst/>
          </a:prstGeom>
          <a:noFill/>
        </p:spPr>
        <p:txBody>
          <a:bodyPr wrap="square" rtlCol="0">
            <a:spAutoFit/>
          </a:bodyPr>
          <a:lstStyle/>
          <a:p>
            <a:r>
              <a:rPr lang="en-US" sz="2000" b="1" u="sng" dirty="0"/>
              <a:t>Model 1</a:t>
            </a:r>
          </a:p>
          <a:p>
            <a:r>
              <a:rPr lang="en-US" b="1" dirty="0">
                <a:solidFill>
                  <a:srgbClr val="FFFF00"/>
                </a:solidFill>
              </a:rPr>
              <a:t>Own land and Bank project loan</a:t>
            </a:r>
          </a:p>
          <a:p>
            <a:pPr marL="285750" indent="-285750">
              <a:buFont typeface="Arial" panose="020B0604020202020204" pitchFamily="34" charset="0"/>
              <a:buChar char="•"/>
            </a:pPr>
            <a:r>
              <a:rPr lang="en-US" dirty="0"/>
              <a:t>Here the land value can be leveraged to get a full project loan</a:t>
            </a:r>
          </a:p>
          <a:p>
            <a:pPr marL="285750" indent="-285750">
              <a:buFont typeface="Arial" panose="020B0604020202020204" pitchFamily="34" charset="0"/>
              <a:buChar char="•"/>
            </a:pPr>
            <a:r>
              <a:rPr lang="en-US" dirty="0"/>
              <a:t>The entire project can be of the owner without any other business share</a:t>
            </a:r>
          </a:p>
        </p:txBody>
      </p:sp>
      <p:sp>
        <p:nvSpPr>
          <p:cNvPr id="4" name="TextBox 3">
            <a:extLst>
              <a:ext uri="{FF2B5EF4-FFF2-40B4-BE49-F238E27FC236}">
                <a16:creationId xmlns:a16="http://schemas.microsoft.com/office/drawing/2014/main" id="{78D9DCA2-AE77-3B27-E2D7-AFB7057A5CFA}"/>
              </a:ext>
            </a:extLst>
          </p:cNvPr>
          <p:cNvSpPr txBox="1"/>
          <p:nvPr/>
        </p:nvSpPr>
        <p:spPr>
          <a:xfrm>
            <a:off x="3426101" y="1543230"/>
            <a:ext cx="2446242" cy="3724096"/>
          </a:xfrm>
          <a:prstGeom prst="rect">
            <a:avLst/>
          </a:prstGeom>
          <a:noFill/>
        </p:spPr>
        <p:txBody>
          <a:bodyPr wrap="square" rtlCol="0">
            <a:spAutoFit/>
          </a:bodyPr>
          <a:lstStyle/>
          <a:p>
            <a:r>
              <a:rPr lang="en-US" sz="2000" b="1" u="sng" dirty="0"/>
              <a:t>Model 2:</a:t>
            </a:r>
          </a:p>
          <a:p>
            <a:r>
              <a:rPr lang="en-US" b="1" dirty="0">
                <a:solidFill>
                  <a:srgbClr val="FFFF00"/>
                </a:solidFill>
              </a:rPr>
              <a:t>Leased land and bank project loan</a:t>
            </a:r>
          </a:p>
          <a:p>
            <a:pPr marL="285750" indent="-285750">
              <a:buFont typeface="Arial" panose="020B0604020202020204" pitchFamily="34" charset="0"/>
              <a:buChar char="•"/>
            </a:pPr>
            <a:r>
              <a:rPr lang="en-US" dirty="0"/>
              <a:t>Here we pay a rent on the land lease to landowner.</a:t>
            </a:r>
          </a:p>
          <a:p>
            <a:pPr marL="285750" indent="-285750">
              <a:buFont typeface="Arial" panose="020B0604020202020204" pitchFamily="34" charset="0"/>
              <a:buChar char="•"/>
            </a:pPr>
            <a:r>
              <a:rPr lang="en-US" dirty="0"/>
              <a:t>We need to invest at least 30% of the total project cost</a:t>
            </a:r>
          </a:p>
          <a:p>
            <a:pPr marL="285750" indent="-285750">
              <a:buFont typeface="Arial" panose="020B0604020202020204" pitchFamily="34" charset="0"/>
              <a:buChar char="•"/>
            </a:pPr>
            <a:r>
              <a:rPr lang="en-US" dirty="0"/>
              <a:t>The rest of the project cost can be taken from a Bank/ financial institution</a:t>
            </a:r>
          </a:p>
        </p:txBody>
      </p:sp>
      <p:sp>
        <p:nvSpPr>
          <p:cNvPr id="5" name="TextBox 4">
            <a:extLst>
              <a:ext uri="{FF2B5EF4-FFF2-40B4-BE49-F238E27FC236}">
                <a16:creationId xmlns:a16="http://schemas.microsoft.com/office/drawing/2014/main" id="{953B338A-1FD4-F24F-17BF-4674EBC32262}"/>
              </a:ext>
            </a:extLst>
          </p:cNvPr>
          <p:cNvSpPr txBox="1"/>
          <p:nvPr/>
        </p:nvSpPr>
        <p:spPr>
          <a:xfrm>
            <a:off x="6319658" y="1543230"/>
            <a:ext cx="2600564" cy="4278094"/>
          </a:xfrm>
          <a:prstGeom prst="rect">
            <a:avLst/>
          </a:prstGeom>
          <a:noFill/>
        </p:spPr>
        <p:txBody>
          <a:bodyPr wrap="square" rtlCol="0">
            <a:spAutoFit/>
          </a:bodyPr>
          <a:lstStyle/>
          <a:p>
            <a:r>
              <a:rPr lang="en-US" sz="2000" b="1" u="sng" dirty="0"/>
              <a:t>Model 3:</a:t>
            </a:r>
          </a:p>
          <a:p>
            <a:r>
              <a:rPr lang="en-US" b="1" dirty="0">
                <a:solidFill>
                  <a:srgbClr val="FFFF00"/>
                </a:solidFill>
              </a:rPr>
              <a:t>Owner’s land with project loan, no rent but profit sharing (Landowner is a partner)</a:t>
            </a:r>
          </a:p>
          <a:p>
            <a:pPr marL="285750" indent="-285750">
              <a:buFont typeface="Arial" panose="020B0604020202020204" pitchFamily="34" charset="0"/>
              <a:buChar char="•"/>
            </a:pPr>
            <a:r>
              <a:rPr lang="en-US" dirty="0"/>
              <a:t>Here the land value can be made as collateral to gain the full  project loan</a:t>
            </a:r>
          </a:p>
          <a:p>
            <a:pPr marL="285750" indent="-285750">
              <a:buFont typeface="Arial" panose="020B0604020202020204" pitchFamily="34" charset="0"/>
              <a:buChar char="•"/>
            </a:pPr>
            <a:r>
              <a:rPr lang="en-US" dirty="0"/>
              <a:t>Landowner becomes a partner in the business and receives a proportionate profits from the business</a:t>
            </a:r>
          </a:p>
        </p:txBody>
      </p:sp>
      <p:sp>
        <p:nvSpPr>
          <p:cNvPr id="6" name="TextBox 5">
            <a:extLst>
              <a:ext uri="{FF2B5EF4-FFF2-40B4-BE49-F238E27FC236}">
                <a16:creationId xmlns:a16="http://schemas.microsoft.com/office/drawing/2014/main" id="{EBF3B7E8-B0F7-ECDE-A8C5-2F483852B132}"/>
              </a:ext>
            </a:extLst>
          </p:cNvPr>
          <p:cNvSpPr txBox="1"/>
          <p:nvPr/>
        </p:nvSpPr>
        <p:spPr>
          <a:xfrm>
            <a:off x="9439152" y="1543230"/>
            <a:ext cx="2348035" cy="3447098"/>
          </a:xfrm>
          <a:prstGeom prst="rect">
            <a:avLst/>
          </a:prstGeom>
          <a:noFill/>
        </p:spPr>
        <p:txBody>
          <a:bodyPr wrap="square" rtlCol="0">
            <a:spAutoFit/>
          </a:bodyPr>
          <a:lstStyle/>
          <a:p>
            <a:r>
              <a:rPr lang="en-US" sz="2000" b="1" u="sng" dirty="0"/>
              <a:t>Model 4:</a:t>
            </a:r>
          </a:p>
          <a:p>
            <a:r>
              <a:rPr lang="en-US" b="1" dirty="0">
                <a:solidFill>
                  <a:srgbClr val="FFFF00"/>
                </a:solidFill>
              </a:rPr>
              <a:t>Leased land and PE and proportionate profit sharing</a:t>
            </a:r>
          </a:p>
          <a:p>
            <a:pPr marL="285750" indent="-285750">
              <a:buFont typeface="Arial" panose="020B0604020202020204" pitchFamily="34" charset="0"/>
              <a:buChar char="•"/>
            </a:pPr>
            <a:r>
              <a:rPr lang="en-US" dirty="0"/>
              <a:t>Here we pay a rent to the landowner</a:t>
            </a:r>
          </a:p>
          <a:p>
            <a:pPr marL="285750" indent="-285750">
              <a:buFont typeface="Arial" panose="020B0604020202020204" pitchFamily="34" charset="0"/>
              <a:buChar char="•"/>
            </a:pPr>
            <a:r>
              <a:rPr lang="en-US" dirty="0"/>
              <a:t>A PE invests along with us on the project</a:t>
            </a:r>
          </a:p>
          <a:p>
            <a:pPr marL="285750" indent="-285750">
              <a:buFont typeface="Arial" panose="020B0604020202020204" pitchFamily="34" charset="0"/>
              <a:buChar char="•"/>
            </a:pPr>
            <a:r>
              <a:rPr lang="en-US" dirty="0"/>
              <a:t>PE receives proportionate share of the profits</a:t>
            </a:r>
          </a:p>
        </p:txBody>
      </p:sp>
      <p:pic>
        <p:nvPicPr>
          <p:cNvPr id="8" name="Picture 2" descr="May be an image of text that says 'V SENSI'">
            <a:extLst>
              <a:ext uri="{FF2B5EF4-FFF2-40B4-BE49-F238E27FC236}">
                <a16:creationId xmlns:a16="http://schemas.microsoft.com/office/drawing/2014/main" id="{CD40305C-FAFB-01E7-E91C-5AE2E162C3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9837" y="5280637"/>
            <a:ext cx="1154270" cy="1154270"/>
          </a:xfrm>
          <a:prstGeom prst="flowChartConnector">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342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ay be an image of text that says 'V SENSI'">
            <a:extLst>
              <a:ext uri="{FF2B5EF4-FFF2-40B4-BE49-F238E27FC236}">
                <a16:creationId xmlns:a16="http://schemas.microsoft.com/office/drawing/2014/main" id="{AA64C6F9-F10C-3D40-B340-F88122390D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99837" y="5280637"/>
            <a:ext cx="1154270" cy="1154270"/>
          </a:xfrm>
          <a:prstGeom prst="flowChartConnector">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E12B907-0FC9-1A8B-39EB-2D902385424F}"/>
              </a:ext>
            </a:extLst>
          </p:cNvPr>
          <p:cNvPicPr>
            <a:picLocks noChangeAspect="1"/>
          </p:cNvPicPr>
          <p:nvPr/>
        </p:nvPicPr>
        <p:blipFill>
          <a:blip r:embed="rId3"/>
          <a:stretch>
            <a:fillRect/>
          </a:stretch>
        </p:blipFill>
        <p:spPr>
          <a:xfrm>
            <a:off x="1806" y="0"/>
            <a:ext cx="12188386" cy="6857999"/>
          </a:xfrm>
          <a:prstGeom prst="rect">
            <a:avLst/>
          </a:prstGeom>
        </p:spPr>
      </p:pic>
      <p:sp>
        <p:nvSpPr>
          <p:cNvPr id="6" name="TextBox 5">
            <a:extLst>
              <a:ext uri="{FF2B5EF4-FFF2-40B4-BE49-F238E27FC236}">
                <a16:creationId xmlns:a16="http://schemas.microsoft.com/office/drawing/2014/main" id="{F4EFDD15-37AD-C9C3-9E93-4D0F470191E3}"/>
              </a:ext>
            </a:extLst>
          </p:cNvPr>
          <p:cNvSpPr txBox="1"/>
          <p:nvPr/>
        </p:nvSpPr>
        <p:spPr>
          <a:xfrm>
            <a:off x="6243636" y="704704"/>
            <a:ext cx="3272741" cy="400110"/>
          </a:xfrm>
          <a:prstGeom prst="rect">
            <a:avLst/>
          </a:prstGeom>
          <a:noFill/>
        </p:spPr>
        <p:txBody>
          <a:bodyPr wrap="square">
            <a:spAutoFit/>
          </a:bodyPr>
          <a:lstStyle/>
          <a:p>
            <a:pPr marL="0" lvl="1"/>
            <a:r>
              <a:rPr lang="en-US" sz="2000" b="1" u="sng" dirty="0"/>
              <a:t>Project Pre-Requisites:</a:t>
            </a:r>
          </a:p>
        </p:txBody>
      </p:sp>
      <p:sp>
        <p:nvSpPr>
          <p:cNvPr id="3" name="TextBox 2">
            <a:extLst>
              <a:ext uri="{FF2B5EF4-FFF2-40B4-BE49-F238E27FC236}">
                <a16:creationId xmlns:a16="http://schemas.microsoft.com/office/drawing/2014/main" id="{BAF65555-0811-4EF8-9CF8-47DB073B51F7}"/>
              </a:ext>
            </a:extLst>
          </p:cNvPr>
          <p:cNvSpPr txBox="1"/>
          <p:nvPr/>
        </p:nvSpPr>
        <p:spPr>
          <a:xfrm>
            <a:off x="6243636" y="1423010"/>
            <a:ext cx="5492006" cy="3139321"/>
          </a:xfrm>
          <a:prstGeom prst="rect">
            <a:avLst/>
          </a:prstGeom>
          <a:noFill/>
        </p:spPr>
        <p:txBody>
          <a:bodyPr wrap="square">
            <a:spAutoFit/>
          </a:bodyPr>
          <a:lstStyle/>
          <a:p>
            <a:pPr marL="285750" indent="-285750">
              <a:buFont typeface="Arial" panose="020B0604020202020204" pitchFamily="34" charset="0"/>
              <a:buChar char="•"/>
            </a:pPr>
            <a:r>
              <a:rPr lang="en-US" dirty="0"/>
              <a:t>Executive Summary </a:t>
            </a:r>
          </a:p>
          <a:p>
            <a:pPr marL="285750" indent="-285750">
              <a:buFont typeface="Arial" panose="020B0604020202020204" pitchFamily="34" charset="0"/>
              <a:buChar char="•"/>
            </a:pPr>
            <a:r>
              <a:rPr lang="en-US" dirty="0"/>
              <a:t>Overview of concept and business </a:t>
            </a:r>
          </a:p>
          <a:p>
            <a:pPr marL="285750" indent="-285750">
              <a:buFont typeface="Arial" panose="020B0604020202020204" pitchFamily="34" charset="0"/>
              <a:buChar char="•"/>
            </a:pPr>
            <a:r>
              <a:rPr lang="en-US" dirty="0"/>
              <a:t>Site and surrounding location </a:t>
            </a:r>
          </a:p>
          <a:p>
            <a:pPr marL="285750" indent="-285750">
              <a:buFont typeface="Arial" panose="020B0604020202020204" pitchFamily="34" charset="0"/>
              <a:buChar char="•"/>
            </a:pPr>
            <a:r>
              <a:rPr lang="en-US" dirty="0"/>
              <a:t>Access</a:t>
            </a:r>
          </a:p>
          <a:p>
            <a:pPr marL="285750" indent="-285750">
              <a:buFont typeface="Arial" panose="020B0604020202020204" pitchFamily="34" charset="0"/>
              <a:buChar char="•"/>
            </a:pPr>
            <a:r>
              <a:rPr lang="en-US" dirty="0"/>
              <a:t>How the glamping business will operate </a:t>
            </a:r>
          </a:p>
          <a:p>
            <a:pPr marL="285750" indent="-285750">
              <a:buFont typeface="Arial" panose="020B0604020202020204" pitchFamily="34" charset="0"/>
              <a:buChar char="•"/>
            </a:pPr>
            <a:r>
              <a:rPr lang="en-US" dirty="0"/>
              <a:t>Layout</a:t>
            </a:r>
          </a:p>
          <a:p>
            <a:pPr marL="285750" indent="-285750">
              <a:buFont typeface="Arial" panose="020B0604020202020204" pitchFamily="34" charset="0"/>
              <a:buChar char="•"/>
            </a:pPr>
            <a:r>
              <a:rPr lang="en-US" dirty="0"/>
              <a:t>Scale</a:t>
            </a:r>
          </a:p>
          <a:p>
            <a:pPr marL="285750" indent="-285750">
              <a:buFont typeface="Arial" panose="020B0604020202020204" pitchFamily="34" charset="0"/>
              <a:buChar char="•"/>
            </a:pPr>
            <a:r>
              <a:rPr lang="en-US" dirty="0"/>
              <a:t>Landscaping</a:t>
            </a:r>
          </a:p>
          <a:p>
            <a:pPr marL="285750" indent="-285750">
              <a:buFont typeface="Arial" panose="020B0604020202020204" pitchFamily="34" charset="0"/>
              <a:buChar char="•"/>
            </a:pPr>
            <a:r>
              <a:rPr lang="en-US" dirty="0"/>
              <a:t>Build phases</a:t>
            </a:r>
          </a:p>
          <a:p>
            <a:pPr marL="285750" indent="-285750">
              <a:buFont typeface="Arial" panose="020B0604020202020204" pitchFamily="34" charset="0"/>
              <a:buChar char="•"/>
            </a:pPr>
            <a:r>
              <a:rPr lang="en-US" dirty="0"/>
              <a:t>Local Municipality Application for all permissions</a:t>
            </a:r>
          </a:p>
          <a:p>
            <a:pPr marL="285750" indent="-285750">
              <a:buFont typeface="Arial" panose="020B0604020202020204" pitchFamily="34" charset="0"/>
              <a:buChar char="•"/>
            </a:pPr>
            <a:r>
              <a:rPr lang="en-US" dirty="0"/>
              <a:t>summary</a:t>
            </a:r>
          </a:p>
        </p:txBody>
      </p:sp>
    </p:spTree>
    <p:extLst>
      <p:ext uri="{BB962C8B-B14F-4D97-AF65-F5344CB8AC3E}">
        <p14:creationId xmlns:p14="http://schemas.microsoft.com/office/powerpoint/2010/main" val="433555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714B28-5C56-0EFF-E355-EDD90840248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11500"/>
                    </a14:imgEffect>
                    <a14:imgEffect>
                      <a14:saturation sat="80000"/>
                    </a14:imgEffect>
                    <a14:imgEffect>
                      <a14:brightnessContrast bright="-49000" contrast="40000"/>
                    </a14:imgEffect>
                  </a14:imgLayer>
                </a14:imgProps>
              </a:ext>
            </a:extLst>
          </a:blip>
          <a:stretch>
            <a:fillRect/>
          </a:stretch>
        </p:blipFill>
        <p:spPr>
          <a:xfrm>
            <a:off x="0" y="0"/>
            <a:ext cx="12190070" cy="6858000"/>
          </a:xfrm>
          <a:prstGeom prst="rect">
            <a:avLst/>
          </a:prstGeom>
        </p:spPr>
      </p:pic>
      <p:pic>
        <p:nvPicPr>
          <p:cNvPr id="4" name="Picture 2" descr="May be an image of text that says 'V SENSI'">
            <a:extLst>
              <a:ext uri="{FF2B5EF4-FFF2-40B4-BE49-F238E27FC236}">
                <a16:creationId xmlns:a16="http://schemas.microsoft.com/office/drawing/2014/main" id="{AA64C6F9-F10C-3D40-B340-F88122390D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9837" y="5280637"/>
            <a:ext cx="1154270" cy="1154270"/>
          </a:xfrm>
          <a:prstGeom prst="flowChartConnector">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4EFDD15-37AD-C9C3-9E93-4D0F470191E3}"/>
              </a:ext>
            </a:extLst>
          </p:cNvPr>
          <p:cNvSpPr txBox="1"/>
          <p:nvPr/>
        </p:nvSpPr>
        <p:spPr>
          <a:xfrm>
            <a:off x="465882" y="708575"/>
            <a:ext cx="3272741" cy="400110"/>
          </a:xfrm>
          <a:prstGeom prst="rect">
            <a:avLst/>
          </a:prstGeom>
          <a:noFill/>
        </p:spPr>
        <p:txBody>
          <a:bodyPr wrap="square">
            <a:spAutoFit/>
          </a:bodyPr>
          <a:lstStyle/>
          <a:p>
            <a:pPr marL="0" lvl="1"/>
            <a:r>
              <a:rPr lang="en-US" sz="2000" b="1" u="sng" dirty="0"/>
              <a:t>Project Feasibility:</a:t>
            </a:r>
          </a:p>
        </p:txBody>
      </p:sp>
      <p:sp>
        <p:nvSpPr>
          <p:cNvPr id="5" name="TextBox 4">
            <a:extLst>
              <a:ext uri="{FF2B5EF4-FFF2-40B4-BE49-F238E27FC236}">
                <a16:creationId xmlns:a16="http://schemas.microsoft.com/office/drawing/2014/main" id="{D6FE6AB8-5E77-4866-B220-1F176337ED63}"/>
              </a:ext>
            </a:extLst>
          </p:cNvPr>
          <p:cNvSpPr txBox="1"/>
          <p:nvPr/>
        </p:nvSpPr>
        <p:spPr>
          <a:xfrm>
            <a:off x="1930" y="1305341"/>
            <a:ext cx="6094070" cy="4247317"/>
          </a:xfrm>
          <a:prstGeom prst="rect">
            <a:avLst/>
          </a:prstGeom>
          <a:noFill/>
        </p:spPr>
        <p:txBody>
          <a:bodyPr wrap="square">
            <a:spAutoFit/>
          </a:bodyPr>
          <a:lstStyle/>
          <a:p>
            <a:pPr marL="742950" lvl="1" indent="-285750">
              <a:buFont typeface="Wingdings" panose="05000000000000000000" pitchFamily="2" charset="2"/>
              <a:buChar char="v"/>
            </a:pPr>
            <a:r>
              <a:rPr lang="en-US" sz="1800" dirty="0"/>
              <a:t>Market Research - Tourism Demand Analysis, target markets &amp; sources, existing local accommodation &amp; competition analysis</a:t>
            </a:r>
          </a:p>
          <a:p>
            <a:pPr marL="742950" lvl="1" indent="-285750">
              <a:buFont typeface="Wingdings" panose="05000000000000000000" pitchFamily="2" charset="2"/>
              <a:buChar char="v"/>
            </a:pPr>
            <a:r>
              <a:rPr lang="en-US" sz="1800" dirty="0"/>
              <a:t>Land Topography &amp; soil testing</a:t>
            </a:r>
          </a:p>
          <a:p>
            <a:pPr marL="742950" lvl="1" indent="-285750">
              <a:buFont typeface="Wingdings" panose="05000000000000000000" pitchFamily="2" charset="2"/>
              <a:buChar char="v"/>
            </a:pPr>
            <a:r>
              <a:rPr lang="en-US" sz="1800" dirty="0"/>
              <a:t>Glamping layout &amp; technical drawings/ renderings</a:t>
            </a:r>
          </a:p>
          <a:p>
            <a:pPr marL="742950" lvl="1" indent="-285750">
              <a:buFont typeface="Wingdings" panose="05000000000000000000" pitchFamily="2" charset="2"/>
              <a:buChar char="v"/>
            </a:pPr>
            <a:r>
              <a:rPr lang="en-US" sz="1800" dirty="0"/>
              <a:t>Infrastructure Drawings (Mechanical, Electrical, Lighting, Plumbing, 	Telecom, Air-conditioning, Landscaping)</a:t>
            </a:r>
          </a:p>
          <a:p>
            <a:pPr marL="742950" lvl="1" indent="-285750">
              <a:buFont typeface="Wingdings" panose="05000000000000000000" pitchFamily="2" charset="2"/>
              <a:buChar char="v"/>
            </a:pPr>
            <a:r>
              <a:rPr lang="en-US" sz="1800" dirty="0"/>
              <a:t>Development costs – Architects, Statutory Consultants, Tent, Interior, labor, transportation, Working Capital</a:t>
            </a:r>
          </a:p>
          <a:p>
            <a:pPr marL="742950" lvl="1" indent="-285750">
              <a:buFont typeface="Wingdings" panose="05000000000000000000" pitchFamily="2" charset="2"/>
              <a:buChar char="v"/>
            </a:pPr>
            <a:r>
              <a:rPr lang="en-US" sz="1800" dirty="0"/>
              <a:t>Traffic &amp; Parking</a:t>
            </a:r>
          </a:p>
          <a:p>
            <a:pPr marL="742950" lvl="1" indent="-285750">
              <a:buFont typeface="Wingdings" panose="05000000000000000000" pitchFamily="2" charset="2"/>
              <a:buChar char="v"/>
            </a:pPr>
            <a:r>
              <a:rPr lang="en-US" sz="1800" dirty="0"/>
              <a:t>Ecology &amp; Habitat assessment</a:t>
            </a:r>
          </a:p>
          <a:p>
            <a:pPr marL="742950" lvl="1" indent="-285750">
              <a:buFont typeface="Wingdings" panose="05000000000000000000" pitchFamily="2" charset="2"/>
              <a:buChar char="v"/>
            </a:pPr>
            <a:r>
              <a:rPr lang="en-US" sz="1800" dirty="0"/>
              <a:t>Local Govt. permissions</a:t>
            </a:r>
          </a:p>
          <a:p>
            <a:pPr marL="742950" lvl="1" indent="-285750">
              <a:buFont typeface="Wingdings" panose="05000000000000000000" pitchFamily="2" charset="2"/>
              <a:buChar char="v"/>
            </a:pPr>
            <a:r>
              <a:rPr lang="en-US" sz="1800" dirty="0"/>
              <a:t>Financial plans &amp; projections</a:t>
            </a:r>
            <a:endParaRPr lang="en-US" dirty="0"/>
          </a:p>
        </p:txBody>
      </p:sp>
    </p:spTree>
    <p:extLst>
      <p:ext uri="{BB962C8B-B14F-4D97-AF65-F5344CB8AC3E}">
        <p14:creationId xmlns:p14="http://schemas.microsoft.com/office/powerpoint/2010/main" val="236663711"/>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emplate>TM04033923[[fn=Depth]]</Template>
  <TotalTime>1462</TotalTime>
  <Words>1720</Words>
  <Application>Microsoft Office PowerPoint</Application>
  <PresentationFormat>Widescreen</PresentationFormat>
  <Paragraphs>239</Paragraphs>
  <Slides>16</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4" baseType="lpstr">
      <vt:lpstr>Arial</vt:lpstr>
      <vt:lpstr>Bierstadt</vt:lpstr>
      <vt:lpstr>Calibri</vt:lpstr>
      <vt:lpstr>Century Gothic</vt:lpstr>
      <vt:lpstr>Corbel</vt:lpstr>
      <vt:lpstr>Wingdings</vt:lpstr>
      <vt:lpstr>Depth</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Animesh K Ghatak</dc:creator>
  <cp:lastModifiedBy>Animesh K Ghatak</cp:lastModifiedBy>
  <cp:revision>9</cp:revision>
  <dcterms:created xsi:type="dcterms:W3CDTF">2023-03-03T09:37:45Z</dcterms:created>
  <dcterms:modified xsi:type="dcterms:W3CDTF">2023-03-04T11:38:13Z</dcterms:modified>
</cp:coreProperties>
</file>